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58" r:id="rId4"/>
    <p:sldId id="259" r:id="rId5"/>
    <p:sldId id="257" r:id="rId6"/>
    <p:sldId id="260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106"/>
    <p:restoredTop sz="94681"/>
  </p:normalViewPr>
  <p:slideViewPr>
    <p:cSldViewPr snapToGrid="0">
      <p:cViewPr varScale="1">
        <p:scale>
          <a:sx n="215" d="100"/>
          <a:sy n="215" d="100"/>
        </p:scale>
        <p:origin x="13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EFE05-BC03-F88B-B4D8-F843B1ED3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B63B2A-B542-0D67-4547-D69426FF94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769BA-E7B0-3E4E-6964-C48F51F23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B6B8C-D5C2-9D44-8C08-6F8EEF4522F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B65D9-07FC-9B96-E882-1647CADD6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09E1F-37FE-6308-AFBF-8E282D8BB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2B20-0A29-9442-BED7-8972B109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806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7BA57-8A4B-487F-2232-EC3BD1AC8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C31490-9475-ED07-4396-E9ADE21911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7621EA-EE17-C2AC-217D-690C78B1B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B6B8C-D5C2-9D44-8C08-6F8EEF4522F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BC192-09DB-AFF7-1443-22FBA3F0A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2B6A3C-7375-87F5-0180-0DE93F250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2B20-0A29-9442-BED7-8972B109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0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1EC044-B733-D177-0F9C-E11A5DE1E4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46365-54D3-FAC0-A9E3-D14B2A3F57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1C25A-0AC5-86CB-A41E-BD6270FCC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B6B8C-D5C2-9D44-8C08-6F8EEF4522F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6D17D-02D1-9A88-D5D3-B049363D4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3AB60-BF17-E703-3950-16C1B6B40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2B20-0A29-9442-BED7-8972B109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09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C7C81-E587-FAF2-DE86-18C7B461C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A3D796-9315-3EA4-DA1D-439DDDC2C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03C5F-4786-1760-6230-D4F786CA0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B6B8C-D5C2-9D44-8C08-6F8EEF4522F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A120D-D7B2-1E3E-3A64-C8AA6C632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AFEE8-56B4-21A6-39D7-AFD743EF8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2B20-0A29-9442-BED7-8972B109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5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348C7-3430-241A-0A90-D0A2AD3E1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925944-26F5-9A23-C2CE-B40EE1DB6F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D6792-2474-F0CB-AB6B-C1F560AAD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B6B8C-D5C2-9D44-8C08-6F8EEF4522F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9ACB1-8A8F-6D1D-4195-421C6F59D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196AF2-F3A3-703E-E116-31D675D84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2B20-0A29-9442-BED7-8972B109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4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0AAA7-D3C4-B22C-0C6A-1C3E7A9F5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A90E5-58AC-F239-ACB5-1688F1875E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D52ED1-4FC3-1394-6F4D-A8DB572BA9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16A4E5-BBE3-9F1F-BF82-9E18A7A98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B6B8C-D5C2-9D44-8C08-6F8EEF4522F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8CB1F8-86CF-84B1-8740-2A87DA6DB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CDBB8A-2ACD-A304-AF39-549178EAE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2B20-0A29-9442-BED7-8972B109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166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0E872-FD80-66AE-C559-02E21F524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14BE74-7144-2508-72B8-E9018C1AC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DD3607-3F6F-F801-820E-D5E491423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9FDE06-5F13-4CB5-310C-7F11512AD8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D920FA-FD78-4653-02DA-F75C67956E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62A41F-EC65-650B-313A-79F10F151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B6B8C-D5C2-9D44-8C08-6F8EEF4522F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112C15-2FCA-3C45-F708-D424373E3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A09A16-899C-5FAE-F49B-9A8CFB9A0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2B20-0A29-9442-BED7-8972B109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1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CF456-673C-A07C-1330-F1B57D607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B06EDC-2C00-69D9-A46E-20717A142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B6B8C-D5C2-9D44-8C08-6F8EEF4522F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C0D0A2-5827-A269-10ED-69BAF6EB9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670700-A109-8F5B-25BE-2619128F0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2B20-0A29-9442-BED7-8972B109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508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EDB866-AD27-4874-B929-CC5F41617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B6B8C-D5C2-9D44-8C08-6F8EEF4522F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268B7D-2EC1-6B56-7891-B5E7E3633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8B6577-47FE-EE77-C1C6-7B62B62BE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2B20-0A29-9442-BED7-8972B109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44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16434-FAF4-8D14-8868-2C913AC10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6670E8-413C-CFC2-A073-11A0DC62E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B99534-D2B1-E18F-3900-3C7372BD1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362983-E7E9-727F-9F0B-60F726EEF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B6B8C-D5C2-9D44-8C08-6F8EEF4522F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0ADCA8-7FA6-B8F2-6C0A-32DF41F94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C84DF9-2F8E-D9BB-C5C9-160881DFC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2B20-0A29-9442-BED7-8972B109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10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C7947-6F02-D153-4EF0-2B529CD01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FA9315-18B9-1B94-F80E-447B3788FD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8D1D5D-B156-F407-077F-91C9454F30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DCEAD7-05E7-4410-5489-AEC0D0E41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B6B8C-D5C2-9D44-8C08-6F8EEF4522F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416241-8168-1E76-16A5-0E5FD7EFC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A38D11-72C0-EE59-C234-591F9EAE6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2B20-0A29-9442-BED7-8972B109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10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EBCAB6-9100-83CC-52D9-3592C0FE2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03A739-EAAE-6939-06F0-E8D0FE8A6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60581-6244-B279-0E0B-0FD2F9D0BD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B6B8C-D5C2-9D44-8C08-6F8EEF4522F0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8EB86-E460-0456-F8CE-BEF537A799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5C887-691D-33E2-9655-29A69396F0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32B20-0A29-9442-BED7-8972B109F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760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.ccr.cancer.gov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pdts.ccr.cancer.gov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rms.ccr.cancer.gov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protocols.cancer.gov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30E15-D1D1-3581-D892-FA3A5ADEB2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53786"/>
            <a:ext cx="9144000" cy="1200212"/>
          </a:xfrm>
        </p:spPr>
        <p:txBody>
          <a:bodyPr/>
          <a:lstStyle/>
          <a:p>
            <a:r>
              <a:rPr lang="en-US" b="1" dirty="0"/>
              <a:t>CCR OIT Systems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FEA5939-E8A5-283A-3B98-38D5F5205EC5}"/>
              </a:ext>
            </a:extLst>
          </p:cNvPr>
          <p:cNvSpPr txBox="1">
            <a:spLocks/>
          </p:cNvSpPr>
          <p:nvPr/>
        </p:nvSpPr>
        <p:spPr>
          <a:xfrm>
            <a:off x="1640774" y="2438399"/>
            <a:ext cx="9144000" cy="12002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PRES, CRMS, PDTS and Protocol View</a:t>
            </a:r>
          </a:p>
        </p:txBody>
      </p:sp>
    </p:spTree>
    <p:extLst>
      <p:ext uri="{BB962C8B-B14F-4D97-AF65-F5344CB8AC3E}">
        <p14:creationId xmlns:p14="http://schemas.microsoft.com/office/powerpoint/2010/main" val="721847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E3942-0DCB-E78A-EDF7-2B40045C6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4CC18-2449-2E92-5165-31B0607817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summary</a:t>
            </a:r>
          </a:p>
          <a:p>
            <a:pPr marL="0" indent="0">
              <a:buNone/>
            </a:pP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PRES is for enrollment data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CRMS is for protocol data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PDTS is for Deviation data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Protocol View is to view protocol documents for NCI users</a:t>
            </a:r>
          </a:p>
        </p:txBody>
      </p:sp>
    </p:spTree>
    <p:extLst>
      <p:ext uri="{BB962C8B-B14F-4D97-AF65-F5344CB8AC3E}">
        <p14:creationId xmlns:p14="http://schemas.microsoft.com/office/powerpoint/2010/main" val="4093809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B68FE7D-2CD3-8EA7-8036-7A3ADB2CE2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7776" y="94129"/>
            <a:ext cx="8784379" cy="676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347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3A784-E33B-F5C5-3BC2-A47029704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+mn-lt"/>
              </a:rPr>
              <a:t>Development and Migration to PRES 2.0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9DB0A-8909-2656-8CE4-C7C20491B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PRES 2.0 was rewritten with latest technologies and it removed </a:t>
            </a:r>
            <a:r>
              <a:rPr lang="en-US" sz="3000" dirty="0" err="1"/>
              <a:t>LabMatrix</a:t>
            </a:r>
            <a:r>
              <a:rPr lang="en-US" sz="3000" dirty="0"/>
              <a:t>  as database/backend system. It also improved security (over legacy code) and better maintainability. </a:t>
            </a:r>
          </a:p>
          <a:p>
            <a:endParaRPr lang="en-US" sz="3000" dirty="0"/>
          </a:p>
          <a:p>
            <a:r>
              <a:rPr lang="en-US" sz="3000" dirty="0"/>
              <a:t>CDR to PRES 2.0 migration started in August 2020 and completed in May 2021</a:t>
            </a:r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459752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05AF-365D-9AFC-6817-1EF28D779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latin typeface="+mn-lt"/>
              </a:rPr>
              <a:t>Evolution of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B3F5C-05DD-0534-A35E-6C0F7959E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Eventually PRES evolved into multiple systems despite sharing common backend. Think of each system as a module in new system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1. PRES (Patient Registration and Enrollment System)</a:t>
            </a:r>
          </a:p>
          <a:p>
            <a:pPr marL="0" indent="0">
              <a:buNone/>
            </a:pPr>
            <a:r>
              <a:rPr lang="en-US" dirty="0"/>
              <a:t>	2. PDTS (Protocol Deviation Tracking System)</a:t>
            </a:r>
          </a:p>
          <a:p>
            <a:pPr marL="0" indent="0">
              <a:buNone/>
            </a:pPr>
            <a:r>
              <a:rPr lang="en-US" dirty="0"/>
              <a:t>	3. CRMS (Clinical Research Management System)</a:t>
            </a:r>
          </a:p>
          <a:p>
            <a:pPr marL="0" indent="0">
              <a:buNone/>
            </a:pPr>
            <a:r>
              <a:rPr lang="en-US" dirty="0"/>
              <a:t>	3. New Protocol View (Replaced Old Protocol View)</a:t>
            </a:r>
          </a:p>
        </p:txBody>
      </p:sp>
    </p:spTree>
    <p:extLst>
      <p:ext uri="{BB962C8B-B14F-4D97-AF65-F5344CB8AC3E}">
        <p14:creationId xmlns:p14="http://schemas.microsoft.com/office/powerpoint/2010/main" val="136913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2DE59221-171E-19FA-A462-2EBA2980F6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0391" y="0"/>
            <a:ext cx="10093124" cy="6939502"/>
          </a:xfrm>
        </p:spPr>
      </p:pic>
    </p:spTree>
    <p:extLst>
      <p:ext uri="{BB962C8B-B14F-4D97-AF65-F5344CB8AC3E}">
        <p14:creationId xmlns:p14="http://schemas.microsoft.com/office/powerpoint/2010/main" val="2347608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4BB66-324D-A53A-F8D6-35632D935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latin typeface="+mn-lt"/>
              </a:rPr>
              <a:t>PRES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61629-8A91-5DEC-BE84-9CDB88E62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Allows users to register patients onto different protocols and note notable events</a:t>
            </a:r>
          </a:p>
          <a:p>
            <a:endParaRPr lang="en-US" dirty="0"/>
          </a:p>
          <a:p>
            <a:r>
              <a:rPr lang="en-US" dirty="0"/>
              <a:t>Provides different reports to get enrollments, count accruals </a:t>
            </a:r>
            <a:r>
              <a:rPr lang="en-US" dirty="0" err="1"/>
              <a:t>etc</a:t>
            </a:r>
            <a:r>
              <a:rPr lang="en-US" dirty="0"/>
              <a:t>…</a:t>
            </a:r>
          </a:p>
          <a:p>
            <a:endParaRPr lang="en-US" dirty="0"/>
          </a:p>
          <a:p>
            <a:r>
              <a:rPr lang="en-US" dirty="0"/>
              <a:t>CC Pharmacy users can login and verify the Cohort/Arm information</a:t>
            </a:r>
          </a:p>
          <a:p>
            <a:endParaRPr lang="en-US" dirty="0"/>
          </a:p>
          <a:p>
            <a:r>
              <a:rPr lang="en-US" dirty="0"/>
              <a:t>Can be accessed via </a:t>
            </a:r>
            <a:r>
              <a:rPr lang="en-US" dirty="0">
                <a:hlinkClick r:id="rId2"/>
              </a:rPr>
              <a:t>https://pres.ccr.cancer.gov/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002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4BB66-324D-A53A-F8D6-35632D935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latin typeface="+mn-lt"/>
              </a:rPr>
              <a:t>PDTS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61629-8A91-5DEC-BE84-9CDB88E62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Houses protocol deviation information and oversee by Liz Ness and team</a:t>
            </a:r>
          </a:p>
          <a:p>
            <a:endParaRPr lang="en-US" dirty="0"/>
          </a:p>
          <a:p>
            <a:r>
              <a:rPr lang="en-US" dirty="0"/>
              <a:t>Gives users the ability to record protocol deviations</a:t>
            </a:r>
          </a:p>
          <a:p>
            <a:endParaRPr lang="en-US" dirty="0"/>
          </a:p>
          <a:p>
            <a:r>
              <a:rPr lang="en-US" dirty="0"/>
              <a:t>Provides different reports to count deviation accruals by branch, PI, year </a:t>
            </a:r>
            <a:r>
              <a:rPr lang="en-US" dirty="0" err="1"/>
              <a:t>etc</a:t>
            </a:r>
            <a:r>
              <a:rPr lang="en-US" dirty="0"/>
              <a:t>…</a:t>
            </a:r>
          </a:p>
          <a:p>
            <a:endParaRPr lang="en-US" dirty="0"/>
          </a:p>
          <a:p>
            <a:r>
              <a:rPr lang="en-US" dirty="0"/>
              <a:t>Can be accessed via </a:t>
            </a:r>
            <a:r>
              <a:rPr lang="en-US" dirty="0">
                <a:hlinkClick r:id="rId2"/>
              </a:rPr>
              <a:t>https://pdts.ccr.cancer.gov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505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4BB66-324D-A53A-F8D6-35632D935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latin typeface="+mn-lt"/>
              </a:rPr>
              <a:t>CRMS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61629-8A91-5DEC-BE84-9CDB88E62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Houses protocol information</a:t>
            </a:r>
          </a:p>
          <a:p>
            <a:endParaRPr lang="en-US" dirty="0"/>
          </a:p>
          <a:p>
            <a:r>
              <a:rPr lang="en-US" dirty="0"/>
              <a:t>Gives the PSO ability to manage and update protocol information</a:t>
            </a:r>
          </a:p>
          <a:p>
            <a:endParaRPr lang="en-US" dirty="0"/>
          </a:p>
          <a:p>
            <a:r>
              <a:rPr lang="en-US" dirty="0"/>
              <a:t>Provides different reports on protocols and MODS</a:t>
            </a:r>
          </a:p>
          <a:p>
            <a:endParaRPr lang="en-US" dirty="0"/>
          </a:p>
          <a:p>
            <a:r>
              <a:rPr lang="en-US" dirty="0"/>
              <a:t>This is Work in Progress and not available to all users</a:t>
            </a:r>
          </a:p>
          <a:p>
            <a:endParaRPr lang="en-US" dirty="0"/>
          </a:p>
          <a:p>
            <a:r>
              <a:rPr lang="en-US" dirty="0"/>
              <a:t>Can be accessed via </a:t>
            </a:r>
            <a:r>
              <a:rPr lang="en-US" dirty="0">
                <a:hlinkClick r:id="rId2"/>
              </a:rPr>
              <a:t>https://crms.ccr.cancer.gov/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173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4BB66-324D-A53A-F8D6-35632D935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latin typeface="+mn-lt"/>
              </a:rPr>
              <a:t>Protocol 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61629-8A91-5DEC-BE84-9CDB88E62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This is replacement to old Protocol View</a:t>
            </a:r>
          </a:p>
          <a:p>
            <a:endParaRPr lang="en-US" dirty="0"/>
          </a:p>
          <a:p>
            <a:r>
              <a:rPr lang="en-US" dirty="0"/>
              <a:t>Rolled out when PROTECT went live</a:t>
            </a:r>
          </a:p>
          <a:p>
            <a:endParaRPr lang="en-US" dirty="0"/>
          </a:p>
          <a:p>
            <a:r>
              <a:rPr lang="en-US" dirty="0"/>
              <a:t>Anyone from NCI can login and view basic protocol information, links to PQS, </a:t>
            </a:r>
            <a:r>
              <a:rPr lang="en-US" dirty="0" err="1"/>
              <a:t>CT.gov</a:t>
            </a:r>
            <a:r>
              <a:rPr lang="en-US" dirty="0"/>
              <a:t> and consent documents website</a:t>
            </a:r>
          </a:p>
          <a:p>
            <a:endParaRPr lang="en-US" dirty="0"/>
          </a:p>
          <a:p>
            <a:r>
              <a:rPr lang="en-US" dirty="0"/>
              <a:t>Also surfaces protocol documents</a:t>
            </a:r>
          </a:p>
          <a:p>
            <a:endParaRPr lang="en-US" dirty="0"/>
          </a:p>
          <a:p>
            <a:r>
              <a:rPr lang="en-US" dirty="0"/>
              <a:t>Can be accessed via </a:t>
            </a:r>
            <a:r>
              <a:rPr lang="en-US" dirty="0">
                <a:hlinkClick r:id="rId2"/>
              </a:rPr>
              <a:t>https://protocols.cancer.gov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546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352</Words>
  <Application>Microsoft Macintosh PowerPoint</Application>
  <PresentationFormat>Widescreen</PresentationFormat>
  <Paragraphs>56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CCR OIT Systems</vt:lpstr>
      <vt:lpstr>PowerPoint Presentation</vt:lpstr>
      <vt:lpstr>Development and Migration to PRES 2.0</vt:lpstr>
      <vt:lpstr>Evolution of Architecture</vt:lpstr>
      <vt:lpstr>PowerPoint Presentation</vt:lpstr>
      <vt:lpstr>PRES</vt:lpstr>
      <vt:lpstr>PDTS</vt:lpstr>
      <vt:lpstr>CRMS</vt:lpstr>
      <vt:lpstr>Protocol View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Jadda, Pavan Kumar (NIH/NCI) [C]</dc:creator>
  <cp:lastModifiedBy>Jadda, Pavan Kumar (NIH/NCI) [C]</cp:lastModifiedBy>
  <cp:revision>144</cp:revision>
  <dcterms:created xsi:type="dcterms:W3CDTF">2023-09-12T20:12:20Z</dcterms:created>
  <dcterms:modified xsi:type="dcterms:W3CDTF">2023-09-13T13:59:50Z</dcterms:modified>
</cp:coreProperties>
</file>