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9"/>
  </p:notesMasterIdLst>
  <p:sldIdLst>
    <p:sldId id="256" r:id="rId2"/>
    <p:sldId id="257" r:id="rId3"/>
    <p:sldId id="258" r:id="rId4"/>
    <p:sldId id="259" r:id="rId5"/>
    <p:sldId id="268" r:id="rId6"/>
    <p:sldId id="260" r:id="rId7"/>
    <p:sldId id="271" r:id="rId8"/>
    <p:sldId id="275" r:id="rId9"/>
    <p:sldId id="276" r:id="rId10"/>
    <p:sldId id="281" r:id="rId11"/>
    <p:sldId id="261" r:id="rId12"/>
    <p:sldId id="262" r:id="rId13"/>
    <p:sldId id="263" r:id="rId14"/>
    <p:sldId id="264" r:id="rId15"/>
    <p:sldId id="265" r:id="rId16"/>
    <p:sldId id="282" r:id="rId17"/>
    <p:sldId id="274" r:id="rId18"/>
    <p:sldId id="280" r:id="rId19"/>
    <p:sldId id="266" r:id="rId20"/>
    <p:sldId id="278" r:id="rId21"/>
    <p:sldId id="267" r:id="rId22"/>
    <p:sldId id="269" r:id="rId23"/>
    <p:sldId id="279" r:id="rId24"/>
    <p:sldId id="277" r:id="rId25"/>
    <p:sldId id="270" r:id="rId26"/>
    <p:sldId id="272" r:id="rId27"/>
    <p:sldId id="273" r:id="rId2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4" autoAdjust="0"/>
    <p:restoredTop sz="94404" autoAdjust="0"/>
  </p:normalViewPr>
  <p:slideViewPr>
    <p:cSldViewPr snapToGrid="0">
      <p:cViewPr varScale="1">
        <p:scale>
          <a:sx n="74" d="100"/>
          <a:sy n="74" d="100"/>
        </p:scale>
        <p:origin x="376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D107AB4-2802-410B-A09C-06A48F195B72}" type="datetimeFigureOut">
              <a:rPr lang="en-US" smtClean="0"/>
              <a:t>10/20/2025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F73D1F-EB86-4DCA-AB80-FA2FE3B1C3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06380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DF73D1F-EB86-4DCA-AB80-FA2FE3B1C389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208898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DF73D1F-EB86-4DCA-AB80-FA2FE3B1C389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933136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DF73D1F-EB86-4DCA-AB80-FA2FE3B1C389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490257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DF73D1F-EB86-4DCA-AB80-FA2FE3B1C389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960796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DF73D1F-EB86-4DCA-AB80-FA2FE3B1C389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617363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DF73D1F-EB86-4DCA-AB80-FA2FE3B1C389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392338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DF73D1F-EB86-4DCA-AB80-FA2FE3B1C389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745203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DF73D1F-EB86-4DCA-AB80-FA2FE3B1C389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202172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DF73D1F-EB86-4DCA-AB80-FA2FE3B1C389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997846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DF73D1F-EB86-4DCA-AB80-FA2FE3B1C389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236872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DF73D1F-EB86-4DCA-AB80-FA2FE3B1C389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640010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DF73D1F-EB86-4DCA-AB80-FA2FE3B1C389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266084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DF73D1F-EB86-4DCA-AB80-FA2FE3B1C389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936799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DF73D1F-EB86-4DCA-AB80-FA2FE3B1C389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7537465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DF73D1F-EB86-4DCA-AB80-FA2FE3B1C389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7852288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DF73D1F-EB86-4DCA-AB80-FA2FE3B1C389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1999463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DF73D1F-EB86-4DCA-AB80-FA2FE3B1C389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1533417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DF73D1F-EB86-4DCA-AB80-FA2FE3B1C389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745250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DF73D1F-EB86-4DCA-AB80-FA2FE3B1C389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971286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DF73D1F-EB86-4DCA-AB80-FA2FE3B1C389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218205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DF73D1F-EB86-4DCA-AB80-FA2FE3B1C389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122515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DF73D1F-EB86-4DCA-AB80-FA2FE3B1C389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703101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DF73D1F-EB86-4DCA-AB80-FA2FE3B1C389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734205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DF73D1F-EB86-4DCA-AB80-FA2FE3B1C389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203758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DF73D1F-EB86-4DCA-AB80-FA2FE3B1C389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454255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DF73D1F-EB86-4DCA-AB80-FA2FE3B1C389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89725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D8484F-19F8-A06D-E5E5-304A9EEFF4A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A40F5A4-0B31-7C33-D1E1-C5915383F4C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7839D92-AED3-9AE5-3D6A-90067FD825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82F210-2AA6-4D03-89AA-C9AA01E9266E}" type="datetimeFigureOut">
              <a:rPr lang="en-US" smtClean="0"/>
              <a:t>10/20/2025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9EFE6A1-C4BC-475B-7D80-69C782B9D5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4D2C154-44F6-03EA-54B7-82D2E7FEEC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911C4F-AF2B-4B85-B70E-45BA07EBA3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46775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7A885F-EF65-80BA-027E-634A62ACA3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2CC99C9-5F15-7F65-1E31-7567C09B1F4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3A1C727-3960-1C3E-B4AC-E4A75047E4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82F210-2AA6-4D03-89AA-C9AA01E9266E}" type="datetimeFigureOut">
              <a:rPr lang="en-US" smtClean="0"/>
              <a:t>10/20/2025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33EC4F8-D40F-5F6D-A06E-5629574FDA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AA7A6C8-9F64-D6D6-9733-32EA4CD863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911C4F-AF2B-4B85-B70E-45BA07EBA3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2460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2A96F07-C7E3-3AA5-9B52-B7795836958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B77CF82-265C-4C3D-3819-42E0C57E081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D3B4E91-8A00-A2F1-49EF-11A216663E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82F210-2AA6-4D03-89AA-C9AA01E9266E}" type="datetimeFigureOut">
              <a:rPr lang="en-US" smtClean="0"/>
              <a:t>10/20/2025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3F160AD-706A-3A0E-DD50-1D98211962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3B5359C-1FF4-E429-D5E1-9C0DD43EF2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911C4F-AF2B-4B85-B70E-45BA07EBA3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52431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ED0A8F-B687-B004-932D-A3D714E096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AA128E-C43F-BBE7-CFD5-28673CC64A3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FF6FE04-0082-2943-9142-90EE1E9133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82F210-2AA6-4D03-89AA-C9AA01E9266E}" type="datetimeFigureOut">
              <a:rPr lang="en-US" smtClean="0"/>
              <a:t>10/20/2025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38D2628-AC11-44B1-5BB9-9BA79745F6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DD3AE4C-A59F-B9F4-CD10-EF30397F4D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911C4F-AF2B-4B85-B70E-45BA07EBA3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46002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A489B4-9097-5E7D-B030-83876B5472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F887CF-1ECE-04E2-BECA-09FD4A206BD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16A8AF-4472-5389-5651-F94F280958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82F210-2AA6-4D03-89AA-C9AA01E9266E}" type="datetimeFigureOut">
              <a:rPr lang="en-US" smtClean="0"/>
              <a:t>10/20/2025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DFDE3EA-3371-3C59-9B49-85552EF85D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7F261B4-A3C4-D7B3-1C9B-49630EB1D2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911C4F-AF2B-4B85-B70E-45BA07EBA3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54039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C46D3B-7BDE-D03A-3D4A-7E8F85B1B7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49D3B8F-CAB7-166C-E0D6-C0E9517F716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41F9BF3-554F-5D16-8556-8E3535D8971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FBA368A-A096-F168-CF99-FF74D615C4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82F210-2AA6-4D03-89AA-C9AA01E9266E}" type="datetimeFigureOut">
              <a:rPr lang="en-US" smtClean="0"/>
              <a:t>10/20/2025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3ECA38C-7CCD-4244-519D-8C0AEF5A8B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8777E2D-3E18-659C-D074-B914FCDD6E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911C4F-AF2B-4B85-B70E-45BA07EBA3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97244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FF727C-1FA2-5251-3FB5-1A5B35AE0A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E19316B-CE52-9633-5959-776AD36E965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56D76D2-1611-417E-D4AE-362DED9E631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CDBE5D0-C61C-6A0E-91B8-2DB5965EC99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1E81089-6361-33AF-4A37-036C2F11A6D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DD158F2-7413-29B8-02F8-419B648E21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82F210-2AA6-4D03-89AA-C9AA01E9266E}" type="datetimeFigureOut">
              <a:rPr lang="en-US" smtClean="0"/>
              <a:t>10/20/2025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3500C66-163E-D1C7-3DA7-32657AE857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CA17342-49B0-52D8-EAB8-8B34D54B6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911C4F-AF2B-4B85-B70E-45BA07EBA3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26246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50DE52-2F7F-838B-2C71-981A5047AE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AEA2514-BA98-9A29-A852-70C2CFEBE9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82F210-2AA6-4D03-89AA-C9AA01E9266E}" type="datetimeFigureOut">
              <a:rPr lang="en-US" smtClean="0"/>
              <a:t>10/20/2025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C50CEB3-CC12-DDC6-7F18-8951C3DA3D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80787B3-C48B-6827-9341-28F6A5B3DE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911C4F-AF2B-4B85-B70E-45BA07EBA3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70625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4EBBEA8-41EA-639B-7A6E-3DE9FBF0D5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82F210-2AA6-4D03-89AA-C9AA01E9266E}" type="datetimeFigureOut">
              <a:rPr lang="en-US" smtClean="0"/>
              <a:t>10/20/2025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77FCD63-6520-2024-3812-C753F8C993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65F04B0-B855-4CD1-3418-234981DE36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911C4F-AF2B-4B85-B70E-45BA07EBA3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04618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F33D9D-CEE5-750F-097B-08B26CD46C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A27D8FD-3950-22C2-FC98-EC474BC9363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35732AA-64FE-88F4-55D7-7D5810AD5D7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D84BD35-A149-1679-9AE9-B10AB8D7E5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82F210-2AA6-4D03-89AA-C9AA01E9266E}" type="datetimeFigureOut">
              <a:rPr lang="en-US" smtClean="0"/>
              <a:t>10/20/2025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D506FDD-4A3A-B870-C491-5BC8407207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8636380-670B-A290-82F8-C8A57A1C85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911C4F-AF2B-4B85-B70E-45BA07EBA3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99280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CFB794-B738-1C1A-B234-5A21AA755D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82C72FE-9BC6-D9F0-D1D6-3AD29790A59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EF56F43-CA56-272C-E576-26C30BFC2DA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BA23B22-4D3D-E226-1012-68DCD87A93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82F210-2AA6-4D03-89AA-C9AA01E9266E}" type="datetimeFigureOut">
              <a:rPr lang="en-US" smtClean="0"/>
              <a:t>10/20/2025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01C6500-B886-3244-9A5A-D9FE84DF53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8A22379-AE3D-4700-BEA3-58755FD9F6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911C4F-AF2B-4B85-B70E-45BA07EBA3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87328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E67946E-C450-DDF1-5899-9F7C2BD8BE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2E60BBB-CEDA-DE75-D507-51072653473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EE76AF7-1070-968C-67F9-EAD6B9820C5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D82F210-2AA6-4D03-89AA-C9AA01E9266E}" type="datetimeFigureOut">
              <a:rPr lang="en-US" smtClean="0"/>
              <a:t>10/20/2025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D996197-4DA5-4FA2-486E-AF70BD8879D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471D8F2-1A58-4F71-3173-79445DBDC13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B911C4F-AF2B-4B85-B70E-45BA07EBA3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82132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hyperlink" Target="mailto:NCIAppSupport@mail.nih.gov" TargetMode="External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F9845B-B914-EFDB-061B-DD8E77A8643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SAS </a:t>
            </a:r>
            <a:r>
              <a:rPr lang="en-US" dirty="0" err="1"/>
              <a:t>JReview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682712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A4F7F6-3F09-E2F9-002C-25158A542A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Report - STAT Program – CSV Export (cont.)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21732F7-24D1-1FD3-CE4A-83C96A9205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When exporting to CSV file, it will directly prompt you with the Save as dialog</a:t>
            </a:r>
          </a:p>
          <a:p>
            <a:r>
              <a:rPr lang="en-US" dirty="0"/>
              <a:t>Select a location and put in a file name and hit save.</a:t>
            </a:r>
          </a:p>
          <a:p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461CB3C-46FA-4CFC-DB36-71869B3FF49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07629" y="3303639"/>
            <a:ext cx="4608169" cy="33656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551708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4FD55D-54F9-FF3B-338F-4B737EE7A0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Report - STAT Program – XLS Export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F5C95E-112D-E6B7-EDBF-2EE6E254785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1058252"/>
          </a:xfrm>
        </p:spPr>
        <p:txBody>
          <a:bodyPr>
            <a:normAutofit/>
          </a:bodyPr>
          <a:lstStyle/>
          <a:p>
            <a:r>
              <a:rPr lang="en-US" dirty="0"/>
              <a:t>Optionally, these reports can also be exported in </a:t>
            </a:r>
            <a:r>
              <a:rPr lang="en-US" dirty="0" err="1"/>
              <a:t>xls</a:t>
            </a:r>
            <a:r>
              <a:rPr lang="en-US" dirty="0"/>
              <a:t> format </a:t>
            </a:r>
          </a:p>
          <a:p>
            <a:r>
              <a:rPr lang="en-US" dirty="0"/>
              <a:t>To export, select “XLS (.</a:t>
            </a:r>
            <a:r>
              <a:rPr lang="en-US" dirty="0" err="1"/>
              <a:t>xls</a:t>
            </a:r>
            <a:r>
              <a:rPr lang="en-US" dirty="0"/>
              <a:t>)” from the View Output dropdown</a:t>
            </a:r>
          </a:p>
          <a:p>
            <a:pPr marL="457200" lvl="1" indent="0">
              <a:buNone/>
            </a:pPr>
            <a:endParaRPr lang="en-US" dirty="0"/>
          </a:p>
          <a:p>
            <a:pPr marL="457200" lvl="1" indent="0">
              <a:buNone/>
            </a:pPr>
            <a:endParaRPr lang="en-US" dirty="0"/>
          </a:p>
          <a:p>
            <a:pPr lvl="1"/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89BBCC5-613F-DA75-59D2-CB0A4563BAE2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1496" r="1"/>
          <a:stretch>
            <a:fillRect/>
          </a:stretch>
        </p:blipFill>
        <p:spPr>
          <a:xfrm>
            <a:off x="2142603" y="3429000"/>
            <a:ext cx="4572255" cy="3337139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F2B65FED-B072-5254-7F89-9D4EFB3D5AC2}"/>
              </a:ext>
            </a:extLst>
          </p:cNvPr>
          <p:cNvSpPr/>
          <p:nvPr/>
        </p:nvSpPr>
        <p:spPr>
          <a:xfrm>
            <a:off x="3853856" y="6677637"/>
            <a:ext cx="1311146" cy="8850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507541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830FB7C-9C7C-2D40-E091-6CA857DBA55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688027-B79E-6925-8747-28B9616755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Report - STAT Program – XLS Export (cont.)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174AFAB-6DC9-77A0-C1AE-6B1844C4C81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US" dirty="0"/>
              <a:t>you will receive this warning dialog, click OK</a:t>
            </a:r>
          </a:p>
          <a:p>
            <a:pPr lvl="1"/>
            <a:endParaRPr lang="en-US" dirty="0"/>
          </a:p>
          <a:p>
            <a:pPr marL="457200" lvl="1" indent="0">
              <a:buNone/>
            </a:pPr>
            <a:endParaRPr lang="en-US" dirty="0"/>
          </a:p>
          <a:p>
            <a:pPr marL="457200" lvl="1" indent="0">
              <a:buNone/>
            </a:pPr>
            <a:endParaRPr lang="en-US" dirty="0"/>
          </a:p>
          <a:p>
            <a:pPr lvl="1"/>
            <a:endParaRPr lang="en-US" dirty="0"/>
          </a:p>
          <a:p>
            <a:pPr lvl="1"/>
            <a:r>
              <a:rPr lang="en-US" dirty="0"/>
              <a:t>Then, you will see the report page showing the message below. It is normal that result won’t appear if XLS is selected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C108C05-2914-9230-6847-00015626D57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63814" y="2266788"/>
            <a:ext cx="4448796" cy="1162212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F88AC7D1-9388-12CD-194B-05FE650D6FD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63814" y="4725924"/>
            <a:ext cx="7459116" cy="10097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504999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4C3DD30-7585-6101-3BA6-B7288321346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B07DDA-214F-982D-64A3-C9CB76EE38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Report - STAT Program – XLS Export (cont.)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9E9A79B-B90C-BAC5-D7B4-815E3CFF261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US" dirty="0"/>
              <a:t>Finally, in the File drop-down menu, click on “Export…”</a:t>
            </a:r>
          </a:p>
          <a:p>
            <a:pPr lvl="1"/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616EB38-8E5A-75CA-A1E1-7A6CAE92B32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81874" y="2364716"/>
            <a:ext cx="7031498" cy="4408033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284DCEB9-8CB2-5E80-67B4-8570D8CE890C}"/>
              </a:ext>
            </a:extLst>
          </p:cNvPr>
          <p:cNvSpPr/>
          <p:nvPr/>
        </p:nvSpPr>
        <p:spPr>
          <a:xfrm>
            <a:off x="1981874" y="2532185"/>
            <a:ext cx="279005" cy="13062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3AEFFD4C-558C-FCA6-9BC9-0936E72B9B82}"/>
              </a:ext>
            </a:extLst>
          </p:cNvPr>
          <p:cNvSpPr/>
          <p:nvPr/>
        </p:nvSpPr>
        <p:spPr>
          <a:xfrm>
            <a:off x="1865317" y="3974961"/>
            <a:ext cx="1289865" cy="13062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971185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AF92DF4-37DF-2255-A0FB-3737E279FD0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E7D1A5-24C4-C4C4-9E67-F55F9749A9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Report - STAT Program – XLS Export (cont.)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BAEEB2C-54AD-706B-3A81-1870C25FFDD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US" dirty="0"/>
              <a:t>You will be prompt to select a location to save the report. Select and enter a File name, make sure file type is (.</a:t>
            </a:r>
            <a:r>
              <a:rPr lang="en-US" dirty="0" err="1"/>
              <a:t>xls</a:t>
            </a:r>
            <a:r>
              <a:rPr lang="en-US" dirty="0"/>
              <a:t>). Then hit Save.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37EB1A3-78EC-DC66-FA63-6FFAA713A02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44111" y="4599784"/>
            <a:ext cx="3528176" cy="518426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4DFCB172-0039-1CC6-2277-D12947D3B42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22678" y="2926996"/>
            <a:ext cx="4619399" cy="3384904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ED1D3323-A270-E233-748D-215A272EA330}"/>
              </a:ext>
            </a:extLst>
          </p:cNvPr>
          <p:cNvSpPr/>
          <p:nvPr/>
        </p:nvSpPr>
        <p:spPr>
          <a:xfrm>
            <a:off x="2449585" y="5780015"/>
            <a:ext cx="3892492" cy="53188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042538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B9FC55-E817-9329-1037-1F02675C0C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Report - STAT Program – XLS Export (cont.)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91C9AC-75E7-3A28-7D22-E2E55A698F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4089431"/>
            <a:ext cx="10515600" cy="580224"/>
          </a:xfrm>
        </p:spPr>
        <p:txBody>
          <a:bodyPr/>
          <a:lstStyle/>
          <a:p>
            <a:r>
              <a:rPr lang="en-US" dirty="0"/>
              <a:t>Finally, the report will be opened in </a:t>
            </a:r>
            <a:r>
              <a:rPr lang="en-US" dirty="0" err="1"/>
              <a:t>xls</a:t>
            </a:r>
            <a:r>
              <a:rPr lang="en-US" dirty="0"/>
              <a:t> format through excel</a:t>
            </a:r>
          </a:p>
          <a:p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B3338E2-7862-66A1-89B8-939B6AB229F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75730" y="4669655"/>
            <a:ext cx="9575334" cy="1915067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0A11F8A4-4BA0-AAAE-D6DF-65B31E0811C5}"/>
              </a:ext>
            </a:extLst>
          </p:cNvPr>
          <p:cNvSpPr txBox="1"/>
          <p:nvPr/>
        </p:nvSpPr>
        <p:spPr>
          <a:xfrm>
            <a:off x="838200" y="1690688"/>
            <a:ext cx="10515600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/>
              <a:t>When opening the exported file, below warning will show. Click “Yes”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5EDB52A-4178-D99D-F050-168606646C3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75730" y="2700505"/>
            <a:ext cx="9240540" cy="10478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745851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7CFB41-A4A7-C862-6764-95701E5877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Report - STAT Program – XLS Export (cont.)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551D77B-2C97-4D86-CDA8-7827BD30CD5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Note: For STAT Program report with color-coded cells built, you will have to export to </a:t>
            </a:r>
            <a:r>
              <a:rPr lang="en-US" dirty="0" err="1"/>
              <a:t>xls</a:t>
            </a:r>
            <a:r>
              <a:rPr lang="en-US" dirty="0"/>
              <a:t> format to view the colors.</a:t>
            </a:r>
          </a:p>
          <a:p>
            <a:r>
              <a:rPr lang="en-US" dirty="0"/>
              <a:t>Example: Lab on grade change report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239ADE7-EFE1-2E46-00FF-BB48339FF35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34194" y="3435343"/>
            <a:ext cx="6355262" cy="132556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BFD95B9-B98B-3F52-073A-F4B33238268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90200" y="5281488"/>
            <a:ext cx="6982799" cy="895475"/>
          </a:xfrm>
          <a:prstGeom prst="rect">
            <a:avLst/>
          </a:prstGeom>
        </p:spPr>
      </p:pic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738224E4-1901-79D3-0C89-F4734DBF7C44}"/>
              </a:ext>
            </a:extLst>
          </p:cNvPr>
          <p:cNvCxnSpPr>
            <a:cxnSpLocks/>
          </p:cNvCxnSpPr>
          <p:nvPr/>
        </p:nvCxnSpPr>
        <p:spPr>
          <a:xfrm flipH="1">
            <a:off x="8489659" y="4554245"/>
            <a:ext cx="492843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701814B4-663E-75F8-6E37-7FE7EC3FA200}"/>
              </a:ext>
            </a:extLst>
          </p:cNvPr>
          <p:cNvSpPr txBox="1"/>
          <p:nvPr/>
        </p:nvSpPr>
        <p:spPr>
          <a:xfrm>
            <a:off x="8982502" y="4369579"/>
            <a:ext cx="15783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In SAS </a:t>
            </a:r>
            <a:r>
              <a:rPr lang="en-US" dirty="0" err="1"/>
              <a:t>Jreview</a:t>
            </a:r>
            <a:endParaRPr lang="en-US" dirty="0"/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AF6DF28D-7BE4-FB2F-A8E9-88B037C0A5CB}"/>
              </a:ext>
            </a:extLst>
          </p:cNvPr>
          <p:cNvCxnSpPr>
            <a:cxnSpLocks/>
          </p:cNvCxnSpPr>
          <p:nvPr/>
        </p:nvCxnSpPr>
        <p:spPr>
          <a:xfrm flipH="1">
            <a:off x="8680144" y="5864326"/>
            <a:ext cx="492843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AEDEDDA9-2BEE-AFAE-4B15-7B2906284AB7}"/>
              </a:ext>
            </a:extLst>
          </p:cNvPr>
          <p:cNvSpPr txBox="1"/>
          <p:nvPr/>
        </p:nvSpPr>
        <p:spPr>
          <a:xfrm>
            <a:off x="9172987" y="5679660"/>
            <a:ext cx="25964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Export and open in excel</a:t>
            </a:r>
          </a:p>
        </p:txBody>
      </p:sp>
    </p:spTree>
    <p:extLst>
      <p:ext uri="{BB962C8B-B14F-4D97-AF65-F5344CB8AC3E}">
        <p14:creationId xmlns:p14="http://schemas.microsoft.com/office/powerpoint/2010/main" val="138892590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8BA5A6-BD2B-C3CB-EF44-368E24C707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Export limitation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9C1855B-2A5C-4A74-B38E-66BE43D5676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1817688"/>
          </a:xfrm>
        </p:spPr>
        <p:txBody>
          <a:bodyPr/>
          <a:lstStyle/>
          <a:p>
            <a:r>
              <a:rPr lang="en-US" dirty="0"/>
              <a:t>There is a limitation of  65535 rows when exporting to excel. </a:t>
            </a:r>
          </a:p>
          <a:p>
            <a:r>
              <a:rPr lang="en-US" dirty="0"/>
              <a:t>The warning below will appear if you have more rows than the limit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E8681CE1-2377-BC53-C5F2-2C75BED9B1F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20" t="5994"/>
          <a:stretch/>
        </p:blipFill>
        <p:spPr bwMode="auto">
          <a:xfrm>
            <a:off x="1231900" y="3822700"/>
            <a:ext cx="7285038" cy="1817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9948674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F7EA5B-BA44-47E9-2FC9-8071A15DAA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Export Limitation – Resolution : Apply filter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744D44-8334-B69D-A46D-D2C730D7FA7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If the number of records exceeds the limitation, apply filters to reduce the output result.</a:t>
            </a:r>
          </a:p>
          <a:p>
            <a:r>
              <a:rPr lang="en-US" dirty="0"/>
              <a:t>For example, AE </a:t>
            </a:r>
            <a:r>
              <a:rPr lang="en-US" dirty="0" err="1"/>
              <a:t>Datalisting</a:t>
            </a:r>
            <a:r>
              <a:rPr lang="en-US" dirty="0"/>
              <a:t> report allows you to filter on subject and/or onset date. Applying these filters can avoid exceeding the limit </a:t>
            </a:r>
          </a:p>
          <a:p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A202EFF-D383-C4CD-9151-14FC00AF6FC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27937" y="4001294"/>
            <a:ext cx="8221222" cy="2829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496408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436491-4948-328A-C98F-39FFA507B8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Build report – Report browser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8198FB6-A8A2-F6F0-809D-8EE84D6932D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Reports can be built through report browser</a:t>
            </a:r>
          </a:p>
          <a:p>
            <a:pPr marL="0" indent="0">
              <a:buNone/>
            </a:pPr>
            <a:r>
              <a:rPr lang="en-US" dirty="0"/>
              <a:t>	- Select “Reports” in the Browse drop down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	- Or simply click on the icon below to launch report browser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23EB981-AD7D-E955-E23B-9A4B376A452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51884" y="2844888"/>
            <a:ext cx="8488231" cy="1736405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89A61C2D-FFBB-B67A-38DC-A8C43C01D97B}"/>
              </a:ext>
            </a:extLst>
          </p:cNvPr>
          <p:cNvSpPr/>
          <p:nvPr/>
        </p:nvSpPr>
        <p:spPr>
          <a:xfrm flipV="1">
            <a:off x="3022600" y="4051300"/>
            <a:ext cx="1993900" cy="2159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020B6F44-7D5D-F71B-78D8-153332E28EFC}"/>
              </a:ext>
            </a:extLst>
          </p:cNvPr>
          <p:cNvSpPr/>
          <p:nvPr/>
        </p:nvSpPr>
        <p:spPr>
          <a:xfrm flipV="1">
            <a:off x="2921000" y="3016609"/>
            <a:ext cx="431800" cy="2159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6209BE1D-E3EE-6042-AE6D-DBAB4593068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51884" y="5400084"/>
            <a:ext cx="7620735" cy="1263219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A60C701C-B310-C327-96A7-5E51A8F46B66}"/>
              </a:ext>
            </a:extLst>
          </p:cNvPr>
          <p:cNvSpPr/>
          <p:nvPr/>
        </p:nvSpPr>
        <p:spPr>
          <a:xfrm flipV="1">
            <a:off x="3429000" y="5762304"/>
            <a:ext cx="215900" cy="20669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59993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AB5463-E981-EF54-EBA9-AA2C7D0ACB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Selecting a folder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48F30AC-F87C-5B86-E4E9-7C9C3A47A8B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7765" y="1807460"/>
            <a:ext cx="6966402" cy="4351338"/>
          </a:xfrm>
        </p:spPr>
        <p:txBody>
          <a:bodyPr>
            <a:normAutofit fontScale="92500"/>
          </a:bodyPr>
          <a:lstStyle/>
          <a:p>
            <a:r>
              <a:rPr lang="en-US" dirty="0"/>
              <a:t>Studies are organized in folders, based on PI’s last name</a:t>
            </a:r>
          </a:p>
          <a:p>
            <a:r>
              <a:rPr lang="en-US" dirty="0"/>
              <a:t>Naming Convention:</a:t>
            </a:r>
          </a:p>
          <a:p>
            <a:pPr lvl="1"/>
            <a:r>
              <a:rPr lang="en-US" dirty="0"/>
              <a:t>Rave EDC Studies: shown directly the study name</a:t>
            </a:r>
          </a:p>
          <a:p>
            <a:pPr lvl="1"/>
            <a:r>
              <a:rPr lang="en-US" dirty="0"/>
              <a:t>Theradex Studies: begin with T</a:t>
            </a:r>
          </a:p>
          <a:p>
            <a:pPr lvl="1"/>
            <a:r>
              <a:rPr lang="en-US" dirty="0"/>
              <a:t>C3D Archived Studies: begin with C</a:t>
            </a:r>
          </a:p>
          <a:p>
            <a:r>
              <a:rPr lang="en-US" dirty="0"/>
              <a:t>As of date:</a:t>
            </a:r>
          </a:p>
          <a:p>
            <a:pPr lvl="1"/>
            <a:r>
              <a:rPr lang="en-US" dirty="0"/>
              <a:t>Shows the cutoff date of data</a:t>
            </a:r>
          </a:p>
          <a:p>
            <a:pPr lvl="1"/>
            <a:r>
              <a:rPr lang="en-US" dirty="0"/>
              <a:t>Date will not be refreshed if no data entry happen</a:t>
            </a:r>
          </a:p>
          <a:p>
            <a:pPr lvl="1"/>
            <a:r>
              <a:rPr lang="en-US" dirty="0"/>
              <a:t>Closed studies show “Closed” instead of “As of ” </a:t>
            </a:r>
          </a:p>
          <a:p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80E52D0-F641-78AD-C4AE-26927C1558B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44167" y="1825625"/>
            <a:ext cx="4270068" cy="41636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860867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BBF025-E83E-48ED-118E-69CAB65930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Build report – Report browser (cont.)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04FA7F4-AFDF-9D8D-C4EC-F70C6D30D11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Based on your preference, there are two options that you can switch between: Classic Mode and New Mode</a:t>
            </a:r>
          </a:p>
          <a:p>
            <a:pPr marL="0" indent="0">
              <a:buNone/>
            </a:pPr>
            <a:r>
              <a:rPr lang="en-US" sz="2000" dirty="0"/>
              <a:t>(Note: all screenshots in the following steps are taken in “Classic Mode”)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C3F446B-0D70-B783-A55F-00DB8A1FBE25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b="24401"/>
          <a:stretch>
            <a:fillRect/>
          </a:stretch>
        </p:blipFill>
        <p:spPr>
          <a:xfrm>
            <a:off x="1126126" y="3064751"/>
            <a:ext cx="7103476" cy="37932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883748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8DF3B6-F2A5-1231-BE23-408D284B3D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Build report – Report browser (cont.)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60F8E1-31FB-55D2-E8E6-124A518382E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Select a Panel (form) and double click the items (fields) to add to report</a:t>
            </a:r>
          </a:p>
          <a:p>
            <a:endParaRPr lang="en-US" dirty="0"/>
          </a:p>
          <a:p>
            <a:pPr lvl="1"/>
            <a:r>
              <a:rPr lang="en-US" dirty="0"/>
              <a:t>Panels </a:t>
            </a:r>
          </a:p>
          <a:p>
            <a:pPr lvl="2"/>
            <a:r>
              <a:rPr lang="en-US" dirty="0"/>
              <a:t>Refers to forms in EDC</a:t>
            </a:r>
          </a:p>
          <a:p>
            <a:pPr lvl="2"/>
            <a:r>
              <a:rPr lang="en-US" dirty="0"/>
              <a:t>Expand “SAS Study” to see all the panels</a:t>
            </a:r>
          </a:p>
          <a:p>
            <a:pPr lvl="2"/>
            <a:r>
              <a:rPr lang="en-US" dirty="0"/>
              <a:t>click on the + icon to expand </a:t>
            </a:r>
          </a:p>
          <a:p>
            <a:pPr lvl="1"/>
            <a:r>
              <a:rPr lang="en-US" dirty="0"/>
              <a:t>Items </a:t>
            </a:r>
          </a:p>
          <a:p>
            <a:pPr lvl="2"/>
            <a:r>
              <a:rPr lang="en-US" dirty="0"/>
              <a:t>Refers to fields in a form</a:t>
            </a:r>
          </a:p>
          <a:p>
            <a:pPr lvl="2"/>
            <a:r>
              <a:rPr lang="en-US" dirty="0"/>
              <a:t>Double click on the item to add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FB0E208-00B2-D976-2934-253F1604C3C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08023" y="2780685"/>
            <a:ext cx="4545777" cy="3138366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28827B98-C2E8-F1B9-22B7-E0A438E632CF}"/>
              </a:ext>
            </a:extLst>
          </p:cNvPr>
          <p:cNvSpPr/>
          <p:nvPr/>
        </p:nvSpPr>
        <p:spPr>
          <a:xfrm>
            <a:off x="7633982" y="3087149"/>
            <a:ext cx="411060" cy="134223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630A6020-D445-5805-6350-EC5F159F152D}"/>
              </a:ext>
            </a:extLst>
          </p:cNvPr>
          <p:cNvCxnSpPr>
            <a:cxnSpLocks/>
            <a:stCxn id="4" idx="0"/>
          </p:cNvCxnSpPr>
          <p:nvPr/>
        </p:nvCxnSpPr>
        <p:spPr>
          <a:xfrm flipV="1">
            <a:off x="7839512" y="2645748"/>
            <a:ext cx="0" cy="441401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16881DDD-5B4F-4045-AF8D-BF8307605294}"/>
              </a:ext>
            </a:extLst>
          </p:cNvPr>
          <p:cNvSpPr txBox="1"/>
          <p:nvPr/>
        </p:nvSpPr>
        <p:spPr>
          <a:xfrm>
            <a:off x="5855057" y="2384273"/>
            <a:ext cx="480971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FF0000"/>
                </a:solidFill>
              </a:rPr>
              <a:t>Note: in SAS JREVIEW, expand “SAS Study” category to view all panels </a:t>
            </a:r>
          </a:p>
        </p:txBody>
      </p:sp>
    </p:spTree>
    <p:extLst>
      <p:ext uri="{BB962C8B-B14F-4D97-AF65-F5344CB8AC3E}">
        <p14:creationId xmlns:p14="http://schemas.microsoft.com/office/powerpoint/2010/main" val="424626271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185360-464D-4D50-6926-98A18876E0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Build report – Report browser (cont.)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680F5FB-F665-3CB8-99BA-25E1DF8ACE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418685" cy="583888"/>
          </a:xfrm>
        </p:spPr>
        <p:txBody>
          <a:bodyPr/>
          <a:lstStyle/>
          <a:p>
            <a:r>
              <a:rPr lang="en-US" dirty="0"/>
              <a:t>Columns added will show in the bottom section of the screen</a:t>
            </a:r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576EFFB3-0498-A4CE-C8FA-558BC695F53F}"/>
              </a:ext>
            </a:extLst>
          </p:cNvPr>
          <p:cNvSpPr txBox="1">
            <a:spLocks/>
          </p:cNvSpPr>
          <p:nvPr/>
        </p:nvSpPr>
        <p:spPr>
          <a:xfrm>
            <a:off x="1147068" y="2258592"/>
            <a:ext cx="5410200" cy="15587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Ø"/>
            </a:pPr>
            <a:r>
              <a:rPr lang="en-US" sz="1400" dirty="0"/>
              <a:t>Double Click on the column header to rename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1400" dirty="0"/>
              <a:t>Double click on sort order to update the order of sorting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B546988-4BB8-DE93-2C3B-EC6D2810922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7068" y="2913659"/>
            <a:ext cx="7102135" cy="3839807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3B19A222-EC4A-7A65-D8C1-0954E5963D70}"/>
              </a:ext>
            </a:extLst>
          </p:cNvPr>
          <p:cNvSpPr/>
          <p:nvPr/>
        </p:nvSpPr>
        <p:spPr>
          <a:xfrm>
            <a:off x="1003177" y="5743852"/>
            <a:ext cx="1944209" cy="100961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217051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A7D72D-2F90-C4F5-3E52-52F8CBD41E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Build report – Report browser (cont.)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AD67819-E64C-AC14-4281-539F76FA87F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To browse the result, click Create Report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2695550-1B7D-CBB7-402C-DD2B6937822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7068" y="2472093"/>
            <a:ext cx="7102135" cy="3839807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0DDDB0B1-48C6-3C24-16A1-4971EC281A8F}"/>
              </a:ext>
            </a:extLst>
          </p:cNvPr>
          <p:cNvSpPr/>
          <p:nvPr/>
        </p:nvSpPr>
        <p:spPr>
          <a:xfrm>
            <a:off x="7048870" y="4935984"/>
            <a:ext cx="1200333" cy="19530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022406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2ECEE2-8719-C252-F974-D2899B6253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Build report – Report browser (cont.)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D61F8FD7-7063-661D-F1C1-C7509BE55A47}"/>
              </a:ext>
            </a:extLst>
          </p:cNvPr>
          <p:cNvSpPr txBox="1">
            <a:spLocks/>
          </p:cNvSpPr>
          <p:nvPr/>
        </p:nvSpPr>
        <p:spPr>
          <a:xfrm>
            <a:off x="838200" y="1790698"/>
            <a:ext cx="10418685" cy="5838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To Save, click the “save” from the File dropdown menu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DE91050-7D76-6465-4282-D1EA33B3E1C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5115" y="2354993"/>
            <a:ext cx="7109412" cy="4256843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52BAAA6E-11D0-1FB9-666A-75E663BD4707}"/>
              </a:ext>
            </a:extLst>
          </p:cNvPr>
          <p:cNvSpPr/>
          <p:nvPr/>
        </p:nvSpPr>
        <p:spPr>
          <a:xfrm>
            <a:off x="935115" y="2450238"/>
            <a:ext cx="105120" cy="13357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7970F24-4268-528E-BF93-D9FE06542765}"/>
              </a:ext>
            </a:extLst>
          </p:cNvPr>
          <p:cNvSpPr/>
          <p:nvPr/>
        </p:nvSpPr>
        <p:spPr>
          <a:xfrm>
            <a:off x="935116" y="2735462"/>
            <a:ext cx="776238" cy="13357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910807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4A2B04-C694-A73B-E7AB-102ECE1371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Build report – Report browser (cont.)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49CCF24-5661-86D3-8E44-574ED8CED42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526958"/>
          </a:xfrm>
        </p:spPr>
        <p:txBody>
          <a:bodyPr/>
          <a:lstStyle/>
          <a:p>
            <a:r>
              <a:rPr lang="en-US" dirty="0"/>
              <a:t>Fill in information to save the report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3E23D63-4355-A6A6-8CA0-D9460BB594B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53759" y="2352583"/>
            <a:ext cx="4137331" cy="1844807"/>
          </a:xfrm>
          <a:prstGeom prst="rect">
            <a:avLst/>
          </a:prstGeom>
        </p:spPr>
      </p:pic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2D4D9FEE-BF7E-8985-8450-448C308F5F1C}"/>
              </a:ext>
            </a:extLst>
          </p:cNvPr>
          <p:cNvSpPr txBox="1">
            <a:spLocks/>
          </p:cNvSpPr>
          <p:nvPr/>
        </p:nvSpPr>
        <p:spPr>
          <a:xfrm>
            <a:off x="5852234" y="2352582"/>
            <a:ext cx="5410200" cy="1558736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400" dirty="0"/>
              <a:t>In </a:t>
            </a:r>
            <a:r>
              <a:rPr lang="en-US" sz="1400" b="1" dirty="0"/>
              <a:t>Definition</a:t>
            </a:r>
            <a:r>
              <a:rPr lang="en-US" sz="1400" dirty="0"/>
              <a:t> tab: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1400" dirty="0"/>
              <a:t>Description: Report name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1400" dirty="0"/>
              <a:t>Category: Folder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1400" dirty="0"/>
              <a:t>Status: Select Default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1400" dirty="0"/>
              <a:t>Summary Information: Additional Details (optional)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610462C-F06E-AB1A-4490-37A432E97CB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67428" y="4259534"/>
            <a:ext cx="4509991" cy="1673444"/>
          </a:xfrm>
          <a:prstGeom prst="rect">
            <a:avLst/>
          </a:prstGeom>
        </p:spPr>
      </p:pic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30370D1F-2D4B-75C1-7B1E-C5C1D275E130}"/>
              </a:ext>
            </a:extLst>
          </p:cNvPr>
          <p:cNvSpPr txBox="1">
            <a:spLocks/>
          </p:cNvSpPr>
          <p:nvPr/>
        </p:nvSpPr>
        <p:spPr>
          <a:xfrm>
            <a:off x="5943600" y="4259534"/>
            <a:ext cx="5410200" cy="15587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400" dirty="0"/>
              <a:t>In </a:t>
            </a:r>
            <a:r>
              <a:rPr lang="en-US" sz="1400" b="1" dirty="0"/>
              <a:t>Access</a:t>
            </a:r>
            <a:r>
              <a:rPr lang="en-US" sz="1400" dirty="0"/>
              <a:t> tab: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1400" dirty="0"/>
              <a:t>Object Storage Location: Private/Public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1400" dirty="0"/>
              <a:t>Object Level: Select Study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4D0C277F-6478-C30F-0AEF-5845430A2AD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841522" y="6142071"/>
            <a:ext cx="1886213" cy="400106"/>
          </a:xfrm>
          <a:prstGeom prst="rect">
            <a:avLst/>
          </a:prstGeom>
        </p:spPr>
      </p:pic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74C55DFF-80CF-6AD2-462E-5F126C8355E6}"/>
              </a:ext>
            </a:extLst>
          </p:cNvPr>
          <p:cNvSpPr txBox="1">
            <a:spLocks/>
          </p:cNvSpPr>
          <p:nvPr/>
        </p:nvSpPr>
        <p:spPr>
          <a:xfrm>
            <a:off x="5943600" y="6251566"/>
            <a:ext cx="4654858" cy="4001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400" dirty="0"/>
              <a:t>Lastly, click </a:t>
            </a:r>
            <a:r>
              <a:rPr lang="en-US" sz="1400" b="1" dirty="0"/>
              <a:t>Save</a:t>
            </a:r>
          </a:p>
        </p:txBody>
      </p:sp>
    </p:spTree>
    <p:extLst>
      <p:ext uri="{BB962C8B-B14F-4D97-AF65-F5344CB8AC3E}">
        <p14:creationId xmlns:p14="http://schemas.microsoft.com/office/powerpoint/2010/main" val="143794065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997FD3-3BDA-E31E-15D7-F21DC453E8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55077"/>
            <a:ext cx="10515600" cy="1325563"/>
          </a:xfrm>
        </p:spPr>
        <p:txBody>
          <a:bodyPr/>
          <a:lstStyle/>
          <a:p>
            <a:r>
              <a:rPr lang="en-US" dirty="0"/>
              <a:t>Support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FA2B0F-A4CC-6B8B-2FB6-64CF3E5684D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For complex reports, please submit a ticket to NCI CBIIT Application Support at </a:t>
            </a:r>
            <a:r>
              <a:rPr lang="en-US" dirty="0">
                <a:hlinkClick r:id="rId3"/>
              </a:rPr>
              <a:t>NCIAppSupport@mail.nih.gov</a:t>
            </a:r>
            <a:r>
              <a:rPr lang="en-US" dirty="0"/>
              <a:t>. </a:t>
            </a:r>
          </a:p>
          <a:p>
            <a:pPr marL="0" indent="0">
              <a:buNone/>
            </a:pPr>
            <a:r>
              <a:rPr lang="en-US" dirty="0"/>
              <a:t>We will be happy to provide support and build the reports per request.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301611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FD5E1A6E-20EC-0108-461B-B342BE37D2A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40231919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B01026-18E9-F1A2-A3EA-73633638CE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Canned Reports</a:t>
            </a:r>
          </a:p>
        </p:txBody>
      </p:sp>
      <p:graphicFrame>
        <p:nvGraphicFramePr>
          <p:cNvPr id="7" name="Content Placeholder 6">
            <a:extLst>
              <a:ext uri="{FF2B5EF4-FFF2-40B4-BE49-F238E27FC236}">
                <a16:creationId xmlns:a16="http://schemas.microsoft.com/office/drawing/2014/main" id="{7B18AAC1-EDDC-9FB6-DBB7-DFE8D187627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75459006"/>
              </p:ext>
            </p:extLst>
          </p:nvPr>
        </p:nvGraphicFramePr>
        <p:xfrm>
          <a:off x="285136" y="3697098"/>
          <a:ext cx="11818374" cy="3108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91553">
                  <a:extLst>
                    <a:ext uri="{9D8B030D-6E8A-4147-A177-3AD203B41FA5}">
                      <a16:colId xmlns:a16="http://schemas.microsoft.com/office/drawing/2014/main" val="2406919425"/>
                    </a:ext>
                  </a:extLst>
                </a:gridCol>
                <a:gridCol w="2746018">
                  <a:extLst>
                    <a:ext uri="{9D8B030D-6E8A-4147-A177-3AD203B41FA5}">
                      <a16:colId xmlns:a16="http://schemas.microsoft.com/office/drawing/2014/main" val="1800837259"/>
                    </a:ext>
                  </a:extLst>
                </a:gridCol>
                <a:gridCol w="6880803">
                  <a:extLst>
                    <a:ext uri="{9D8B030D-6E8A-4147-A177-3AD203B41FA5}">
                      <a16:colId xmlns:a16="http://schemas.microsoft.com/office/drawing/2014/main" val="4262460400"/>
                    </a:ext>
                  </a:extLst>
                </a:gridCol>
              </a:tblGrid>
              <a:tr h="308460">
                <a:tc>
                  <a:txBody>
                    <a:bodyPr/>
                    <a:lstStyle/>
                    <a:p>
                      <a:r>
                        <a:rPr lang="en-US" sz="1600" dirty="0"/>
                        <a:t>Folder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Reports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Description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43048260"/>
                  </a:ext>
                </a:extLst>
              </a:tr>
              <a:tr h="517479">
                <a:tc>
                  <a:txBody>
                    <a:bodyPr/>
                    <a:lstStyle/>
                    <a:p>
                      <a:r>
                        <a:rPr lang="en-US" sz="1600" dirty="0"/>
                        <a:t>Administrative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Study by PI</a:t>
                      </a:r>
                    </a:p>
                    <a:p>
                      <a:r>
                        <a:rPr lang="en-US" sz="1600" dirty="0"/>
                        <a:t>All Table Columns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3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Study by PI: </a:t>
                      </a:r>
                      <a:r>
                        <a:rPr lang="en-US" sz="13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To check which folder (PI) a study belongs to</a:t>
                      </a:r>
                    </a:p>
                    <a:p>
                      <a:r>
                        <a:rPr lang="en-US" sz="13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All Table Columns: </a:t>
                      </a:r>
                      <a:r>
                        <a:rPr lang="en-US" sz="13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Lists out all fields in the forms selected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76791238"/>
                  </a:ext>
                </a:extLst>
              </a:tr>
              <a:tr h="612803">
                <a:tc>
                  <a:txBody>
                    <a:bodyPr/>
                    <a:lstStyle/>
                    <a:p>
                      <a:r>
                        <a:rPr lang="en-US" sz="1600" dirty="0"/>
                        <a:t>CR Reports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CR AE/SAE Count Report</a:t>
                      </a:r>
                      <a:br>
                        <a:rPr lang="en-US" sz="1600" dirty="0"/>
                      </a:br>
                      <a:r>
                        <a:rPr lang="en-US" sz="1600" dirty="0"/>
                        <a:t>CR Report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b="1" dirty="0"/>
                        <a:t>CR AE/SAE Count Report: </a:t>
                      </a:r>
                      <a:r>
                        <a:rPr lang="en-US" sz="1300" dirty="0"/>
                        <a:t>Total number of serious and all adverse events</a:t>
                      </a:r>
                      <a:endParaRPr lang="en-US" sz="1300" b="1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b="1" dirty="0"/>
                        <a:t>CR Report: </a:t>
                      </a:r>
                      <a:r>
                        <a:rPr lang="en-US" sz="13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# of Events </a:t>
                      </a:r>
                      <a:r>
                        <a:rPr lang="en-US" sz="13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related</a:t>
                      </a:r>
                      <a:r>
                        <a:rPr lang="en-US" sz="13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to Research since Last CR Reporting (date of last report and current cut-off date entered by user)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51662883"/>
                  </a:ext>
                </a:extLst>
              </a:tr>
              <a:tr h="435772">
                <a:tc>
                  <a:txBody>
                    <a:bodyPr/>
                    <a:lstStyle/>
                    <a:p>
                      <a:r>
                        <a:rPr lang="en-US" sz="1600" dirty="0"/>
                        <a:t>IRB-Reports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AE Summary – FDA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300" b="1" dirty="0"/>
                        <a:t>AE Summary reports: </a:t>
                      </a:r>
                      <a:r>
                        <a:rPr lang="en-US" sz="1300" dirty="0"/>
                        <a:t>sum of adverse event for each AE, grade, IND, Serious.</a:t>
                      </a:r>
                    </a:p>
                    <a:p>
                      <a:r>
                        <a:rPr lang="en-US" sz="1300" dirty="0"/>
                        <a:t>For reports with more than 2 INDs, customization will be needed.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33002932"/>
                  </a:ext>
                </a:extLst>
              </a:tr>
              <a:tr h="612803">
                <a:tc>
                  <a:txBody>
                    <a:bodyPr/>
                    <a:lstStyle/>
                    <a:p>
                      <a:r>
                        <a:rPr lang="en-US" sz="1600" dirty="0"/>
                        <a:t>Labs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Lab </a:t>
                      </a:r>
                      <a:r>
                        <a:rPr lang="en-US" sz="1600" dirty="0" err="1"/>
                        <a:t>Datalisting</a:t>
                      </a:r>
                      <a:r>
                        <a:rPr lang="en-US" sz="1600" dirty="0"/>
                        <a:t> + Course Num/Day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300" dirty="0"/>
                        <a:t>These reports are built for older studies that don’t have course info derived. Course info will be derived in this report </a:t>
                      </a:r>
                    </a:p>
                    <a:p>
                      <a:r>
                        <a:rPr lang="en-US" sz="1300" dirty="0"/>
                        <a:t>(for multi-lab panel studies, this report is created in study specific level)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2080346"/>
                  </a:ext>
                </a:extLst>
              </a:tr>
              <a:tr h="308460">
                <a:tc>
                  <a:txBody>
                    <a:bodyPr/>
                    <a:lstStyle/>
                    <a:p>
                      <a:r>
                        <a:rPr lang="en-US" sz="1600" dirty="0"/>
                        <a:t>Template Reports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300" dirty="0"/>
                        <a:t>Various data listing reports are available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12732143"/>
                  </a:ext>
                </a:extLst>
              </a:tr>
            </a:tbl>
          </a:graphicData>
        </a:graphic>
      </p:graphicFrame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45D17CA8-2E48-07DB-B0B0-C8ADAAA1B403}"/>
              </a:ext>
            </a:extLst>
          </p:cNvPr>
          <p:cNvSpPr txBox="1">
            <a:spLocks/>
          </p:cNvSpPr>
          <p:nvPr/>
        </p:nvSpPr>
        <p:spPr>
          <a:xfrm>
            <a:off x="838200" y="1690688"/>
            <a:ext cx="5827643" cy="175248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Canned reports can be found in Output Specifications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B612047-9566-2348-7757-9773975BFA1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65456" y="113158"/>
            <a:ext cx="4988344" cy="3583940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4EDEC08D-E697-D02A-D1F1-9A8024B85B96}"/>
              </a:ext>
            </a:extLst>
          </p:cNvPr>
          <p:cNvSpPr/>
          <p:nvPr/>
        </p:nvSpPr>
        <p:spPr>
          <a:xfrm>
            <a:off x="6365456" y="2531238"/>
            <a:ext cx="1335827" cy="116586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24889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85EEFB-B28B-CEFC-0C81-C0CB40B4E3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Running Reports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4955071-4E42-2220-8D46-3025866300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31037"/>
            <a:ext cx="9859392" cy="2146089"/>
          </a:xfrm>
        </p:spPr>
        <p:txBody>
          <a:bodyPr>
            <a:normAutofit/>
          </a:bodyPr>
          <a:lstStyle/>
          <a:p>
            <a:r>
              <a:rPr lang="en-US" sz="2600" dirty="0"/>
              <a:t>Double click on the report in output specification to run</a:t>
            </a:r>
          </a:p>
          <a:p>
            <a:endParaRPr lang="en-US" sz="2600" dirty="0"/>
          </a:p>
          <a:p>
            <a:endParaRPr lang="en-US" sz="2600" dirty="0"/>
          </a:p>
          <a:p>
            <a:endParaRPr lang="en-US" sz="260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355966A-5735-7976-A0CB-BE68ABEE887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5112" y="4486908"/>
            <a:ext cx="4312640" cy="2165368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EA8AC3B9-54E0-BA19-2874-3FFE8C00177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25112" y="1908404"/>
            <a:ext cx="3673390" cy="2209172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67650DF4-E231-7276-FFA7-649BB2666734}"/>
              </a:ext>
            </a:extLst>
          </p:cNvPr>
          <p:cNvSpPr txBox="1"/>
          <p:nvPr/>
        </p:nvSpPr>
        <p:spPr>
          <a:xfrm>
            <a:off x="754310" y="4117576"/>
            <a:ext cx="609460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/>
              <a:t>Note: Blank date/numeric fields will show “.”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985AC6E-D8F6-E507-0ED3-5956D97DFFF7}"/>
              </a:ext>
            </a:extLst>
          </p:cNvPr>
          <p:cNvSpPr/>
          <p:nvPr/>
        </p:nvSpPr>
        <p:spPr>
          <a:xfrm>
            <a:off x="1125112" y="3429000"/>
            <a:ext cx="1207027" cy="68857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64877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11B0FC-F60C-D648-F08D-FF690CC9ED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Running Reports - Export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E3975BF-EE4E-E253-BA49-9E274CFA5B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0300" y="1858561"/>
            <a:ext cx="5575700" cy="915542"/>
          </a:xfrm>
        </p:spPr>
        <p:txBody>
          <a:bodyPr>
            <a:normAutofit lnSpcReduction="10000"/>
          </a:bodyPr>
          <a:lstStyle/>
          <a:p>
            <a:r>
              <a:rPr lang="en-US" dirty="0"/>
              <a:t>To export reports, select “Export” </a:t>
            </a:r>
          </a:p>
          <a:p>
            <a:pPr marL="0" indent="0">
              <a:buNone/>
            </a:pPr>
            <a:r>
              <a:rPr lang="en-US" dirty="0"/>
              <a:t>from the File drop down menu.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0462290-7868-1B66-20BE-CB9043C6E99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0300" y="2941976"/>
            <a:ext cx="5575700" cy="3634987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D72FEF94-736F-0B9C-80C2-54838D1B4983}"/>
              </a:ext>
            </a:extLst>
          </p:cNvPr>
          <p:cNvSpPr/>
          <p:nvPr/>
        </p:nvSpPr>
        <p:spPr>
          <a:xfrm>
            <a:off x="520300" y="4572001"/>
            <a:ext cx="827531" cy="11540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670FCB3D-8011-8306-4F6A-B098A78C130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38856" y="3106929"/>
            <a:ext cx="3904601" cy="2930143"/>
          </a:xfrm>
          <a:prstGeom prst="rect">
            <a:avLst/>
          </a:prstGeom>
        </p:spPr>
      </p:pic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B5043D1-9004-16BF-A5BE-9840DEA1A736}"/>
              </a:ext>
            </a:extLst>
          </p:cNvPr>
          <p:cNvSpPr txBox="1">
            <a:spLocks/>
          </p:cNvSpPr>
          <p:nvPr/>
        </p:nvSpPr>
        <p:spPr>
          <a:xfrm>
            <a:off x="7048849" y="1804695"/>
            <a:ext cx="4989353" cy="1281304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Select a location to save the file, then enter the file name. </a:t>
            </a:r>
          </a:p>
          <a:p>
            <a:r>
              <a:rPr lang="en-US" dirty="0"/>
              <a:t>Hit Save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9D75B3F-3848-EB5E-69C4-E1F4D26D0B9F}"/>
              </a:ext>
            </a:extLst>
          </p:cNvPr>
          <p:cNvSpPr txBox="1"/>
          <p:nvPr/>
        </p:nvSpPr>
        <p:spPr>
          <a:xfrm>
            <a:off x="7048849" y="6089719"/>
            <a:ext cx="462285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en-US" dirty="0"/>
              <a:t>Note: Make sure to add “.</a:t>
            </a:r>
            <a:r>
              <a:rPr lang="en-US" dirty="0" err="1"/>
              <a:t>xls</a:t>
            </a:r>
            <a:r>
              <a:rPr lang="en-US" dirty="0"/>
              <a:t>” in the file name</a:t>
            </a:r>
          </a:p>
        </p:txBody>
      </p:sp>
    </p:spTree>
    <p:extLst>
      <p:ext uri="{BB962C8B-B14F-4D97-AF65-F5344CB8AC3E}">
        <p14:creationId xmlns:p14="http://schemas.microsoft.com/office/powerpoint/2010/main" val="37797719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6ED8D2-D1A8-1BDF-AF1C-B8AE481B7C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Running Reports – STAT Program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09470AF-554C-0653-F56C-91653F8D3CC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4"/>
            <a:ext cx="5257800" cy="4037161"/>
          </a:xfrm>
        </p:spPr>
        <p:txBody>
          <a:bodyPr>
            <a:noAutofit/>
          </a:bodyPr>
          <a:lstStyle/>
          <a:p>
            <a:r>
              <a:rPr lang="en-US" dirty="0"/>
              <a:t>Some complex reports were created through STAT Program upload, they will have a different icon</a:t>
            </a:r>
          </a:p>
          <a:p>
            <a:endParaRPr lang="en-US" dirty="0"/>
          </a:p>
          <a:p>
            <a:r>
              <a:rPr lang="en-US" dirty="0"/>
              <a:t>Double click the report to run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C9544E6-A23D-C80E-AD3E-8A1123D58AF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68681" y="5054639"/>
            <a:ext cx="504996" cy="378746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A0120B6C-8EAC-A24A-9985-813DB8760CE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67992" y="1580357"/>
            <a:ext cx="6024007" cy="4282429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D1D557EA-040C-2AF6-9E0F-374FF11869B8}"/>
              </a:ext>
            </a:extLst>
          </p:cNvPr>
          <p:cNvSpPr/>
          <p:nvPr/>
        </p:nvSpPr>
        <p:spPr>
          <a:xfrm>
            <a:off x="6289730" y="4828791"/>
            <a:ext cx="1194060" cy="67993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ardrop 8">
            <a:extLst>
              <a:ext uri="{FF2B5EF4-FFF2-40B4-BE49-F238E27FC236}">
                <a16:creationId xmlns:a16="http://schemas.microsoft.com/office/drawing/2014/main" id="{511FB2B2-008F-53B2-7BC4-B262F8EF7AD4}"/>
              </a:ext>
            </a:extLst>
          </p:cNvPr>
          <p:cNvSpPr/>
          <p:nvPr/>
        </p:nvSpPr>
        <p:spPr>
          <a:xfrm rot="3550981">
            <a:off x="5480448" y="4904043"/>
            <a:ext cx="684143" cy="679939"/>
          </a:xfrm>
          <a:prstGeom prst="teardrop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195786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973F6F-63D9-332C-07DD-0A23B48155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Running Reports – STAT Program (cont.)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AE1C3AA-C8B6-A564-34D8-3116C4EB3C3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visual appearance of these reports is different from the reports made by report browser. See example below.</a:t>
            </a:r>
          </a:p>
          <a:p>
            <a:endParaRPr lang="en-US" dirty="0"/>
          </a:p>
          <a:p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378DE36-9D9F-B9A6-2E3D-583F078FDB9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80007" y="2666298"/>
            <a:ext cx="7576458" cy="40007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83216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66DBF7-B4F4-2CEA-C4E5-F56537AFF9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Report - STAT Program – View output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24C3A7B-0C3A-7931-8E6B-411090E01F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output can also be viewed in CSV format. </a:t>
            </a:r>
          </a:p>
          <a:p>
            <a:r>
              <a:rPr lang="en-US" dirty="0"/>
              <a:t>To change the output format to CSV, select “CSV (.csv)” from the View Output dropdown.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494B5DA-E0E4-DCC8-C6BD-8BD24D31E0C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8199" y="3169344"/>
            <a:ext cx="4721793" cy="3166203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F463BC6A-C33E-CB7F-EFFD-44555BB51FCC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1496" r="1"/>
          <a:stretch>
            <a:fillRect/>
          </a:stretch>
        </p:blipFill>
        <p:spPr>
          <a:xfrm>
            <a:off x="6205491" y="3083875"/>
            <a:ext cx="4572255" cy="3337139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4C868982-52F3-D393-0DF6-55BACB203FB2}"/>
              </a:ext>
            </a:extLst>
          </p:cNvPr>
          <p:cNvSpPr/>
          <p:nvPr/>
        </p:nvSpPr>
        <p:spPr>
          <a:xfrm>
            <a:off x="2246050" y="6176963"/>
            <a:ext cx="1757779" cy="15858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93204808-5BF4-A5F4-FA8F-F1E2491872F8}"/>
              </a:ext>
            </a:extLst>
          </p:cNvPr>
          <p:cNvSpPr/>
          <p:nvPr/>
        </p:nvSpPr>
        <p:spPr>
          <a:xfrm>
            <a:off x="7916744" y="6253252"/>
            <a:ext cx="1235646" cy="9220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977530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B76D77E-C5B6-0EA4-348E-0FF5BC471AF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6B0D80-FDDB-E5A6-0DA2-689738D1C8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Report - STAT Program – CSV Export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33B3176-5E6C-5420-A970-1B2C72AA364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700" dirty="0"/>
              <a:t>To export in CSV format, make sure CSV is selected in the view output</a:t>
            </a:r>
          </a:p>
          <a:p>
            <a:r>
              <a:rPr lang="en-US" sz="2700" dirty="0"/>
              <a:t>then click Export in the File dropdown</a:t>
            </a:r>
          </a:p>
          <a:p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F1FBA53-1F01-85A4-8991-D47732CF7E0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79138" y="3154626"/>
            <a:ext cx="5098410" cy="3416905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01665590-7AB1-99F0-82C8-FC247DFC5CA0}"/>
              </a:ext>
            </a:extLst>
          </p:cNvPr>
          <p:cNvSpPr/>
          <p:nvPr/>
        </p:nvSpPr>
        <p:spPr>
          <a:xfrm>
            <a:off x="3469234" y="6443153"/>
            <a:ext cx="1905270" cy="12837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0CC4584E-1CDB-7684-70D3-97D66C206245}"/>
              </a:ext>
            </a:extLst>
          </p:cNvPr>
          <p:cNvSpPr/>
          <p:nvPr/>
        </p:nvSpPr>
        <p:spPr>
          <a:xfrm>
            <a:off x="2079138" y="4553141"/>
            <a:ext cx="936234" cy="11322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53397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24811</TotalTime>
  <Words>1151</Words>
  <Application>Microsoft Office PowerPoint</Application>
  <PresentationFormat>Widescreen</PresentationFormat>
  <Paragraphs>161</Paragraphs>
  <Slides>27</Slides>
  <Notes>26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32" baseType="lpstr">
      <vt:lpstr>Aptos</vt:lpstr>
      <vt:lpstr>Aptos Display</vt:lpstr>
      <vt:lpstr>Arial</vt:lpstr>
      <vt:lpstr>Wingdings</vt:lpstr>
      <vt:lpstr>Office Theme</vt:lpstr>
      <vt:lpstr>SAS JReview</vt:lpstr>
      <vt:lpstr>Selecting a folder</vt:lpstr>
      <vt:lpstr>Canned Reports</vt:lpstr>
      <vt:lpstr>Running Reports</vt:lpstr>
      <vt:lpstr>Running Reports - Export</vt:lpstr>
      <vt:lpstr>Running Reports – STAT Program</vt:lpstr>
      <vt:lpstr>Running Reports – STAT Program (cont.)</vt:lpstr>
      <vt:lpstr>Report - STAT Program – View output</vt:lpstr>
      <vt:lpstr>Report - STAT Program – CSV Export</vt:lpstr>
      <vt:lpstr>Report - STAT Program – CSV Export (cont.)</vt:lpstr>
      <vt:lpstr>Report - STAT Program – XLS Export</vt:lpstr>
      <vt:lpstr>Report - STAT Program – XLS Export (cont.)</vt:lpstr>
      <vt:lpstr>Report - STAT Program – XLS Export (cont.)</vt:lpstr>
      <vt:lpstr>Report - STAT Program – XLS Export (cont.)</vt:lpstr>
      <vt:lpstr>Report - STAT Program – XLS Export (cont.)</vt:lpstr>
      <vt:lpstr>Report - STAT Program – XLS Export (cont.)</vt:lpstr>
      <vt:lpstr>Export limitation</vt:lpstr>
      <vt:lpstr>Export Limitation – Resolution : Apply filter</vt:lpstr>
      <vt:lpstr>Build report – Report browser</vt:lpstr>
      <vt:lpstr>Build report – Report browser (cont.)</vt:lpstr>
      <vt:lpstr>Build report – Report browser (cont.)</vt:lpstr>
      <vt:lpstr>Build report – Report browser (cont.)</vt:lpstr>
      <vt:lpstr>Build report – Report browser (cont.)</vt:lpstr>
      <vt:lpstr>Build report – Report browser (cont.)</vt:lpstr>
      <vt:lpstr>Build report – Report browser (cont.)</vt:lpstr>
      <vt:lpstr>Support</vt:lpstr>
      <vt:lpstr>Thank you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Su, Fang Jhen (NIH/NCI) [C]</dc:creator>
  <cp:lastModifiedBy>Nuzhat, Mahpara (NIH/NCI) [C]</cp:lastModifiedBy>
  <cp:revision>123</cp:revision>
  <dcterms:created xsi:type="dcterms:W3CDTF">2025-07-16T17:32:11Z</dcterms:created>
  <dcterms:modified xsi:type="dcterms:W3CDTF">2025-10-20T14:25:53Z</dcterms:modified>
</cp:coreProperties>
</file>