
<file path=[Content_Types].xml><?xml version="1.0" encoding="utf-8"?>
<Types xmlns="http://schemas.openxmlformats.org/package/2006/content-types">
  <Default Extension="rels" ContentType="application/vnd.openxmlformats-package.relationships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4"/>
  </p:sldMasterIdLst>
  <p:handoutMasterIdLst>
    <p:handoutMasterId r:id="rId16"/>
  </p:handoutMasterIdLst>
  <p:sldIdLst>
    <p:sldId id="258" r:id="rId5"/>
    <p:sldId id="256" r:id="rId6"/>
    <p:sldId id="257" r:id="rId7"/>
    <p:sldId id="259" r:id="rId8"/>
    <p:sldId id="260" r:id="rId9"/>
    <p:sldId id="261" r:id="rId10"/>
    <p:sldId id="262" r:id="rId11"/>
    <p:sldId id="266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 autoAdjust="0"/>
    <p:restoredTop sz="94607" autoAdjust="0"/>
  </p:normalViewPr>
  <p:slideViewPr>
    <p:cSldViewPr snapToGrid="0" snapToObjects="1">
      <p:cViewPr varScale="1">
        <p:scale>
          <a:sx n="103" d="100"/>
          <a:sy n="103" d="100"/>
        </p:scale>
        <p:origin x="-9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80ACD15-2932-4881-81C1-02C6AC62F6FC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B12408B-3256-4C3B-8A02-C87F315EF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F19EFD-BFEF-4DD7-9AD9-2D5BC5BE473A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8DDE3BA-2894-4AE4-B0B9-7F1AF84F7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4C7F-A701-4345-A827-36EE400CF33A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8E10D-6729-46CA-AE88-0949F6302C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3F4B1-2AD0-4654-81A6-193179E8ADA3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6E766-E68F-4A81-89F6-EA764F9CA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65164-BC53-48CC-908E-ECF346862243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F2EF3-0F04-4F10-BF30-CCF588F92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0E2C5-EE0E-4A5B-8877-44A5D6D9B37F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7B7791B-5E43-4E4F-B955-3E3520752C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208B0BE-DB18-4D61-B3E7-7ED9C57F3168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0846C4F-8136-447F-A4B9-F75E3FA64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7784AA3-A78D-425E-9486-FB42B3632806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810960-212A-4FD8-A431-16CFD7035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95F61-B69D-4A9C-BD1E-943010499B15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7739B-8E11-4C8A-8EFE-7CDD5E6B7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63FF9-2DB3-4DBD-9363-9D67E6F0CB6A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4E320C3-9D2D-49D3-9BCC-08CEF4262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4234E-144F-434A-9B1D-28BF94367D78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F1A2E-AD2F-4D76-B1C1-62DA38A3B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169667-B6D1-45E4-81BB-BEF3BAD30FD2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DACE48FF-C318-438D-AB24-B3C75DBC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D7D6289-2AC4-4433-B04B-FE9437FD9FBD}" type="datetimeFigureOut">
              <a:rPr lang="en-US"/>
              <a:pPr>
                <a:defRPr/>
              </a:pPr>
              <a:t>9/30/11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746D182-2405-47F4-B11F-F06A0A394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0" r:id="rId6"/>
    <p:sldLayoutId id="2147483676" r:id="rId7"/>
    <p:sldLayoutId id="2147483669" r:id="rId8"/>
    <p:sldLayoutId id="2147483677" r:id="rId9"/>
    <p:sldLayoutId id="2147483668" r:id="rId10"/>
    <p:sldLayoutId id="21474836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488950"/>
            <a:ext cx="8242300" cy="22796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/>
              <a:t>Staff Scientists and Staff Clinicians at the NIH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1993-2011</a:t>
            </a:r>
            <a:endParaRPr lang="en-US" sz="4000" dirty="0"/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1371600" y="2768600"/>
            <a:ext cx="6400800" cy="3244850"/>
          </a:xfrm>
        </p:spPr>
        <p:txBody>
          <a:bodyPr/>
          <a:lstStyle/>
          <a:p>
            <a:pPr marL="457200" indent="-457200">
              <a:buFont typeface="Courier New" pitchFamily="49" charset="0"/>
              <a:buChar char="o"/>
            </a:pPr>
            <a:r>
              <a:rPr lang="en-US" i="1" smtClean="0"/>
              <a:t>Staff:  something that upholds or sustains;  the personnel responsible for the </a:t>
            </a:r>
            <a:r>
              <a:rPr lang="en-US" b="1" i="1" smtClean="0"/>
              <a:t>functioning</a:t>
            </a:r>
            <a:r>
              <a:rPr lang="en-US" i="1" smtClean="0"/>
              <a:t> of an institution </a:t>
            </a:r>
            <a:r>
              <a:rPr lang="en-US" smtClean="0"/>
              <a:t>(Webster’s Third International Dictionary)</a:t>
            </a:r>
            <a:endParaRPr lang="en-US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0"/>
            <a:ext cx="81534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Evaluation of Staff Clinician Position at the NIH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74825"/>
            <a:ext cx="8153400" cy="432117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mtClean="0"/>
              <a:t>Given the multiplicity of roles that Staff Clinicians play, there is interest in evaluating the position with the possibility of differentiating different functions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New Deputy Director for Intramural Clinical Research, Steven Holland, has taken this as a priority goal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0"/>
            <a:ext cx="81534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Issues for Staff Scientists and Staff Clinicians</a:t>
            </a:r>
            <a:endParaRPr lang="en-US" dirty="0"/>
          </a:p>
        </p:txBody>
      </p:sp>
      <p:sp>
        <p:nvSpPr>
          <p:cNvPr id="25602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30375"/>
            <a:ext cx="8153400" cy="436562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mtClean="0"/>
              <a:t>What is the career trajectory? 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What will be the effect of government-wide salary freezes?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Is there a possibility of the position being made more “permanent?”</a:t>
            </a:r>
          </a:p>
          <a:p>
            <a:pPr>
              <a:buFont typeface="Courier New" pitchFamily="49" charset="0"/>
              <a:buChar char="o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History of Staff Scientists at the NIH</a:t>
            </a:r>
            <a:endParaRPr lang="en-US" dirty="0"/>
          </a:p>
        </p:txBody>
      </p:sp>
      <p:sp>
        <p:nvSpPr>
          <p:cNvPr id="15362" name="Subtitle 2"/>
          <p:cNvSpPr>
            <a:spLocks noGrp="1"/>
          </p:cNvSpPr>
          <p:nvPr>
            <p:ph sz="quarter" idx="1"/>
          </p:nvPr>
        </p:nvSpPr>
        <p:spPr>
          <a:xfrm>
            <a:off x="612775" y="1873250"/>
            <a:ext cx="8153400" cy="4222750"/>
          </a:xfrm>
        </p:spPr>
        <p:txBody>
          <a:bodyPr/>
          <a:lstStyle/>
          <a:p>
            <a:pPr marL="457200" indent="-457200">
              <a:buFont typeface="Courier New" pitchFamily="49" charset="0"/>
              <a:buChar char="o"/>
            </a:pPr>
            <a:r>
              <a:rPr lang="en-US" smtClean="0"/>
              <a:t>1990: 50% of tenured scientists judged to be “collaborative”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smtClean="0"/>
              <a:t>1993: Staff Scientist and Staff Clinician intramural professional designation created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smtClean="0"/>
              <a:t>2006:  Associate scientist position created</a:t>
            </a:r>
          </a:p>
          <a:p>
            <a:pPr marL="457200" indent="-457200">
              <a:buFont typeface="Courier New" pitchFamily="49" charset="0"/>
              <a:buChar char="o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History of Staff Clinicians at the NIH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819275"/>
            <a:ext cx="8153400" cy="427672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mtClean="0"/>
              <a:t>Post-graduate clinicians originally known as “medical staff fellows” or “clinical/research associates” with a large number of commissioned officers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In 1993, distinguished “clinical fellows” from more senior “Staff Clinicians”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In 1997, Straus report recommended grandfathering of some Staff Clinicians as tenured senior investigators</a:t>
            </a:r>
          </a:p>
          <a:p>
            <a:pPr>
              <a:buFont typeface="Courier New" pitchFamily="49" charset="0"/>
              <a:buChar char="o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41288" y="0"/>
            <a:ext cx="9002712" cy="1219200"/>
          </a:xfrm>
        </p:spPr>
        <p:txBody>
          <a:bodyPr/>
          <a:lstStyle/>
          <a:p>
            <a:pPr algn="ctr"/>
            <a:r>
              <a:rPr lang="en-US" sz="3600" smtClean="0"/>
              <a:t>Why were the Staff Scientist/Staff Clinician Positions Created?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49425"/>
            <a:ext cx="8153400" cy="434657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mtClean="0"/>
              <a:t>Federal classification system did not distinguish scientists and physicians with these responsibilities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New system provided clarity to roles of SS/SC and allowed for development of a salary system commensurate with skill and responsibility at NIH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Renewable appointments provided flexibility as science and scientists changed at the NIH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38275"/>
          </a:xfrm>
        </p:spPr>
        <p:txBody>
          <a:bodyPr/>
          <a:lstStyle/>
          <a:p>
            <a:pPr algn="ctr"/>
            <a:r>
              <a:rPr lang="en-US" sz="2600" smtClean="0"/>
              <a:t>Requirements to be a Staff Scientist or Staff Clinician at the NIH</a:t>
            </a:r>
            <a:br>
              <a:rPr lang="en-US" sz="2600" smtClean="0"/>
            </a:br>
            <a:r>
              <a:rPr lang="en-US" sz="2600" smtClean="0"/>
              <a:t>(http://sourcebook.od.nih.gov/)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87513"/>
            <a:ext cx="8229600" cy="5110162"/>
          </a:xfrm>
        </p:spPr>
        <p:txBody>
          <a:bodyPr>
            <a:normAutofit fontScale="85000" lnSpcReduction="20000"/>
          </a:bodyPr>
          <a:lstStyle/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Doctoral degree in a biomedical or </a:t>
            </a:r>
            <a:r>
              <a:rPr lang="en-US" dirty="0" err="1" smtClean="0"/>
              <a:t>biobehavioral</a:t>
            </a:r>
            <a:r>
              <a:rPr lang="en-US" dirty="0" smtClean="0"/>
              <a:t> science</a:t>
            </a:r>
          </a:p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Must be personally and directly engaged in research</a:t>
            </a:r>
          </a:p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Does not have independent resources or lead a research program, but works independently with minimal supervision by a PI; BSC review is not required</a:t>
            </a:r>
          </a:p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Has essential skills and knowledge needed for the work of the PI’s laboratory or clinical program</a:t>
            </a:r>
          </a:p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Can independently inform themselves of new approaches, technological or otherwise and are knowledgeable about scientific resources at the NIH or elsewhere</a:t>
            </a:r>
          </a:p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For Staff Clinician:  must spend majority of time in clinical care </a:t>
            </a:r>
          </a:p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For Staff Clinician: requires a clinical doctoral degree and U.S. clinical credentials</a:t>
            </a:r>
          </a:p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9144000" cy="863600"/>
          </a:xfrm>
        </p:spPr>
        <p:txBody>
          <a:bodyPr/>
          <a:lstStyle/>
          <a:p>
            <a:pPr algn="ctr"/>
            <a:r>
              <a:rPr lang="en-US" sz="3600" smtClean="0"/>
              <a:t>Growth in Staff Scientist and Staff Clinician Positions at NIH over time</a:t>
            </a:r>
            <a:br>
              <a:rPr lang="en-US" sz="3600" smtClean="0"/>
            </a:br>
            <a:endParaRPr lang="en-US" sz="3600" smtClean="0"/>
          </a:p>
        </p:txBody>
      </p:sp>
      <p:grpSp>
        <p:nvGrpSpPr>
          <p:cNvPr id="1029" name="Group 5"/>
          <p:cNvGrpSpPr>
            <a:grpSpLocks noChangeAspect="1"/>
          </p:cNvGrpSpPr>
          <p:nvPr/>
        </p:nvGrpSpPr>
        <p:grpSpPr bwMode="auto">
          <a:xfrm>
            <a:off x="729456" y="1669002"/>
            <a:ext cx="7843837" cy="4840543"/>
            <a:chOff x="617" y="1126"/>
            <a:chExt cx="4941" cy="2977"/>
          </a:xfrm>
          <a:solidFill>
            <a:schemeClr val="bg2">
              <a:lumMod val="20000"/>
              <a:lumOff val="80000"/>
            </a:schemeClr>
          </a:solidFill>
        </p:grpSpPr>
        <p:sp>
          <p:nvSpPr>
            <p:cNvPr id="1028" name="AutoShape 4"/>
            <p:cNvSpPr>
              <a:spLocks noChangeAspect="1" noChangeArrowheads="1" noTextEdit="1"/>
            </p:cNvSpPr>
            <p:nvPr/>
          </p:nvSpPr>
          <p:spPr bwMode="auto">
            <a:xfrm>
              <a:off x="617" y="1126"/>
              <a:ext cx="4941" cy="29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1230" name="Group 206"/>
            <p:cNvGrpSpPr>
              <a:grpSpLocks/>
            </p:cNvGrpSpPr>
            <p:nvPr/>
          </p:nvGrpSpPr>
          <p:grpSpPr bwMode="auto">
            <a:xfrm>
              <a:off x="1106" y="1323"/>
              <a:ext cx="3907" cy="1200"/>
              <a:chOff x="1106" y="1323"/>
              <a:chExt cx="3907" cy="1200"/>
            </a:xfrm>
            <a:grpFill/>
          </p:grpSpPr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1756" y="1323"/>
                <a:ext cx="17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 dirty="0">
                    <a:solidFill>
                      <a:srgbClr val="000000"/>
                    </a:solidFill>
                    <a:latin typeface="Times New Roman" pitchFamily="18" charset="0"/>
                  </a:rPr>
                  <a:t>St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1874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1936" y="1323"/>
                <a:ext cx="106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 dirty="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1984" y="1323"/>
                <a:ext cx="106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2030" y="1323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2065" y="1323"/>
                <a:ext cx="20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 dirty="0">
                    <a:solidFill>
                      <a:srgbClr val="000000"/>
                    </a:solidFill>
                    <a:latin typeface="Times New Roman" pitchFamily="18" charset="0"/>
                  </a:rPr>
                  <a:t>Sc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2206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2246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 dirty="0">
                    <a:solidFill>
                      <a:srgbClr val="000000"/>
                    </a:solidFill>
                    <a:latin typeface="Times New Roman" pitchFamily="18" charset="0"/>
                  </a:rPr>
                  <a:t>e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2308" y="1323"/>
                <a:ext cx="130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n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2379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 dirty="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2418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2457" y="1323"/>
                <a:ext cx="114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2512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2551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/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2590" y="1323"/>
                <a:ext cx="17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St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2708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2770" y="1323"/>
                <a:ext cx="106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2817" y="1323"/>
                <a:ext cx="106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 dirty="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2864" y="1323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2899" y="1323"/>
                <a:ext cx="15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2993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3033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3072" y="1323"/>
                <a:ext cx="130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n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3143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3182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3244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3283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3345" y="1323"/>
                <a:ext cx="130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n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3416" y="1323"/>
                <a:ext cx="114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3471" y="1323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3506" y="1323"/>
                <a:ext cx="161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H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3608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3647" y="1323"/>
                <a:ext cx="114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>
                <a:off x="3702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>
                <a:off x="3741" y="1323"/>
                <a:ext cx="130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o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>
                <a:off x="3812" y="1323"/>
                <a:ext cx="106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r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3859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3898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3961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/>
            </p:nvSpPr>
            <p:spPr bwMode="auto">
              <a:xfrm>
                <a:off x="4023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4062" y="1323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auto">
              <a:xfrm>
                <a:off x="4097" y="1323"/>
                <a:ext cx="161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D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auto">
              <a:xfrm>
                <a:off x="4199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auto">
              <a:xfrm>
                <a:off x="4262" y="1323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auto">
              <a:xfrm>
                <a:off x="4301" y="1323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/>
            </p:nvSpPr>
            <p:spPr bwMode="auto">
              <a:xfrm>
                <a:off x="4364" y="1323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6" name="Rectangle 52"/>
              <p:cNvSpPr>
                <a:spLocks noChangeArrowheads="1"/>
              </p:cNvSpPr>
              <p:nvPr/>
            </p:nvSpPr>
            <p:spPr bwMode="auto">
              <a:xfrm>
                <a:off x="3060" y="1486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/>
            </p:nvSpPr>
            <p:spPr bwMode="auto">
              <a:xfrm>
                <a:off x="1157" y="1649"/>
                <a:ext cx="200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Ye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8" name="Rectangle 54"/>
              <p:cNvSpPr>
                <a:spLocks noChangeArrowheads="1"/>
              </p:cNvSpPr>
              <p:nvPr/>
            </p:nvSpPr>
            <p:spPr bwMode="auto">
              <a:xfrm>
                <a:off x="1301" y="1649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79" name="Rectangle 55"/>
              <p:cNvSpPr>
                <a:spLocks noChangeArrowheads="1"/>
              </p:cNvSpPr>
              <p:nvPr/>
            </p:nvSpPr>
            <p:spPr bwMode="auto">
              <a:xfrm>
                <a:off x="1355" y="1649"/>
                <a:ext cx="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r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0" name="Rectangle 56"/>
              <p:cNvSpPr>
                <a:spLocks noChangeArrowheads="1"/>
              </p:cNvSpPr>
              <p:nvPr/>
            </p:nvSpPr>
            <p:spPr bwMode="auto">
              <a:xfrm>
                <a:off x="1397" y="1649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1" name="Rectangle 57"/>
              <p:cNvSpPr>
                <a:spLocks noChangeArrowheads="1"/>
              </p:cNvSpPr>
              <p:nvPr/>
            </p:nvSpPr>
            <p:spPr bwMode="auto">
              <a:xfrm>
                <a:off x="1882" y="1649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1994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2" name="Rectangle 58"/>
              <p:cNvSpPr>
                <a:spLocks noChangeArrowheads="1"/>
              </p:cNvSpPr>
              <p:nvPr/>
            </p:nvSpPr>
            <p:spPr bwMode="auto">
              <a:xfrm>
                <a:off x="2129" y="1649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3" name="Rectangle 59"/>
              <p:cNvSpPr>
                <a:spLocks noChangeArrowheads="1"/>
              </p:cNvSpPr>
              <p:nvPr/>
            </p:nvSpPr>
            <p:spPr bwMode="auto">
              <a:xfrm>
                <a:off x="2459" y="1649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2000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4" name="Rectangle 60"/>
              <p:cNvSpPr>
                <a:spLocks noChangeArrowheads="1"/>
              </p:cNvSpPr>
              <p:nvPr/>
            </p:nvSpPr>
            <p:spPr bwMode="auto">
              <a:xfrm>
                <a:off x="2706" y="1649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3111" y="1649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2003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>
                <a:off x="3357" y="1649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7" name="Rectangle 63"/>
              <p:cNvSpPr>
                <a:spLocks noChangeArrowheads="1"/>
              </p:cNvSpPr>
              <p:nvPr/>
            </p:nvSpPr>
            <p:spPr bwMode="auto">
              <a:xfrm>
                <a:off x="3760" y="1649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2009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8" name="Rectangle 64"/>
              <p:cNvSpPr>
                <a:spLocks noChangeArrowheads="1"/>
              </p:cNvSpPr>
              <p:nvPr/>
            </p:nvSpPr>
            <p:spPr bwMode="auto">
              <a:xfrm>
                <a:off x="4007" y="1649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89" name="Rectangle 65"/>
              <p:cNvSpPr>
                <a:spLocks noChangeArrowheads="1"/>
              </p:cNvSpPr>
              <p:nvPr/>
            </p:nvSpPr>
            <p:spPr bwMode="auto">
              <a:xfrm>
                <a:off x="4409" y="1649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2011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4656" y="1649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auto">
              <a:xfrm>
                <a:off x="1106" y="1639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1106" y="1639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1110" y="1639"/>
                <a:ext cx="721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1091" y="7"/>
                  </a:cxn>
                  <a:cxn ang="0">
                    <a:pos x="1091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091" h="7">
                    <a:moveTo>
                      <a:pt x="0" y="7"/>
                    </a:moveTo>
                    <a:lnTo>
                      <a:pt x="0" y="7"/>
                    </a:lnTo>
                    <a:lnTo>
                      <a:pt x="1091" y="7"/>
                    </a:lnTo>
                    <a:lnTo>
                      <a:pt x="1091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auto">
              <a:xfrm>
                <a:off x="1831" y="1639"/>
                <a:ext cx="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5" name="Freeform 71"/>
              <p:cNvSpPr>
                <a:spLocks/>
              </p:cNvSpPr>
              <p:nvPr/>
            </p:nvSpPr>
            <p:spPr bwMode="auto">
              <a:xfrm>
                <a:off x="1836" y="1639"/>
                <a:ext cx="57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870" y="7"/>
                  </a:cxn>
                  <a:cxn ang="0">
                    <a:pos x="870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870" h="7">
                    <a:moveTo>
                      <a:pt x="0" y="7"/>
                    </a:moveTo>
                    <a:lnTo>
                      <a:pt x="0" y="7"/>
                    </a:lnTo>
                    <a:lnTo>
                      <a:pt x="870" y="7"/>
                    </a:lnTo>
                    <a:lnTo>
                      <a:pt x="870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auto">
              <a:xfrm>
                <a:off x="2410" y="1639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7" name="Freeform 73"/>
              <p:cNvSpPr>
                <a:spLocks/>
              </p:cNvSpPr>
              <p:nvPr/>
            </p:nvSpPr>
            <p:spPr bwMode="auto">
              <a:xfrm>
                <a:off x="2414" y="1639"/>
                <a:ext cx="646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77" y="7"/>
                  </a:cxn>
                  <a:cxn ang="0">
                    <a:pos x="97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77" h="7">
                    <a:moveTo>
                      <a:pt x="0" y="7"/>
                    </a:moveTo>
                    <a:lnTo>
                      <a:pt x="0" y="7"/>
                    </a:lnTo>
                    <a:lnTo>
                      <a:pt x="977" y="7"/>
                    </a:lnTo>
                    <a:lnTo>
                      <a:pt x="97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8" name="Freeform 74"/>
              <p:cNvSpPr>
                <a:spLocks/>
              </p:cNvSpPr>
              <p:nvPr/>
            </p:nvSpPr>
            <p:spPr bwMode="auto">
              <a:xfrm>
                <a:off x="3059" y="1639"/>
                <a:ext cx="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9" name="Freeform 75"/>
              <p:cNvSpPr>
                <a:spLocks/>
              </p:cNvSpPr>
              <p:nvPr/>
            </p:nvSpPr>
            <p:spPr bwMode="auto">
              <a:xfrm>
                <a:off x="3064" y="1639"/>
                <a:ext cx="64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76" y="7"/>
                  </a:cxn>
                  <a:cxn ang="0">
                    <a:pos x="97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76" h="7">
                    <a:moveTo>
                      <a:pt x="0" y="7"/>
                    </a:moveTo>
                    <a:lnTo>
                      <a:pt x="0" y="7"/>
                    </a:lnTo>
                    <a:lnTo>
                      <a:pt x="976" y="7"/>
                    </a:lnTo>
                    <a:lnTo>
                      <a:pt x="97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3709" y="1639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3713" y="1639"/>
                <a:ext cx="64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76" y="7"/>
                  </a:cxn>
                  <a:cxn ang="0">
                    <a:pos x="97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76" h="7">
                    <a:moveTo>
                      <a:pt x="0" y="7"/>
                    </a:moveTo>
                    <a:lnTo>
                      <a:pt x="0" y="7"/>
                    </a:lnTo>
                    <a:lnTo>
                      <a:pt x="976" y="7"/>
                    </a:lnTo>
                    <a:lnTo>
                      <a:pt x="97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4358" y="1639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4362" y="1639"/>
                <a:ext cx="647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79" y="7"/>
                  </a:cxn>
                  <a:cxn ang="0">
                    <a:pos x="979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79" h="7">
                    <a:moveTo>
                      <a:pt x="0" y="7"/>
                    </a:moveTo>
                    <a:lnTo>
                      <a:pt x="0" y="7"/>
                    </a:lnTo>
                    <a:lnTo>
                      <a:pt x="979" y="7"/>
                    </a:lnTo>
                    <a:lnTo>
                      <a:pt x="979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5009" y="1639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5" name="Freeform 81"/>
              <p:cNvSpPr>
                <a:spLocks/>
              </p:cNvSpPr>
              <p:nvPr/>
            </p:nvSpPr>
            <p:spPr bwMode="auto">
              <a:xfrm>
                <a:off x="5009" y="1639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1106" y="1643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1831" y="1643"/>
                <a:ext cx="5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7" y="214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7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7" y="214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410" y="1643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3059" y="1643"/>
                <a:ext cx="5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7" y="214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7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7" y="214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3709" y="1643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4358" y="1643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7" y="214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7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7" y="214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5009" y="1643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13" name="Rectangle 89"/>
              <p:cNvSpPr>
                <a:spLocks noChangeArrowheads="1"/>
              </p:cNvSpPr>
              <p:nvPr/>
            </p:nvSpPr>
            <p:spPr bwMode="auto">
              <a:xfrm>
                <a:off x="1157" y="1797"/>
                <a:ext cx="14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#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14" name="Rectangle 90"/>
              <p:cNvSpPr>
                <a:spLocks noChangeArrowheads="1"/>
              </p:cNvSpPr>
              <p:nvPr/>
            </p:nvSpPr>
            <p:spPr bwMode="auto">
              <a:xfrm>
                <a:off x="1249" y="1797"/>
                <a:ext cx="159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1352" y="1797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16" name="Rectangle 92"/>
              <p:cNvSpPr>
                <a:spLocks noChangeArrowheads="1"/>
              </p:cNvSpPr>
              <p:nvPr/>
            </p:nvSpPr>
            <p:spPr bwMode="auto">
              <a:xfrm>
                <a:off x="1407" y="1797"/>
                <a:ext cx="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17" name="Rectangle 93"/>
              <p:cNvSpPr>
                <a:spLocks noChangeArrowheads="1"/>
              </p:cNvSpPr>
              <p:nvPr/>
            </p:nvSpPr>
            <p:spPr bwMode="auto">
              <a:xfrm>
                <a:off x="1448" y="1797"/>
                <a:ext cx="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18" name="Rectangle 94"/>
              <p:cNvSpPr>
                <a:spLocks noChangeArrowheads="1"/>
              </p:cNvSpPr>
              <p:nvPr/>
            </p:nvSpPr>
            <p:spPr bwMode="auto">
              <a:xfrm>
                <a:off x="1489" y="179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19" name="Rectangle 95"/>
              <p:cNvSpPr>
                <a:spLocks noChangeArrowheads="1"/>
              </p:cNvSpPr>
              <p:nvPr/>
            </p:nvSpPr>
            <p:spPr bwMode="auto">
              <a:xfrm>
                <a:off x="1157" y="1939"/>
                <a:ext cx="180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>
                <a:off x="1280" y="1939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1" name="Rectangle 97"/>
              <p:cNvSpPr>
                <a:spLocks noChangeArrowheads="1"/>
              </p:cNvSpPr>
              <p:nvPr/>
            </p:nvSpPr>
            <p:spPr bwMode="auto">
              <a:xfrm>
                <a:off x="1314" y="1939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2" name="Rectangle 98"/>
              <p:cNvSpPr>
                <a:spLocks noChangeArrowheads="1"/>
              </p:cNvSpPr>
              <p:nvPr/>
            </p:nvSpPr>
            <p:spPr bwMode="auto">
              <a:xfrm>
                <a:off x="1369" y="1939"/>
                <a:ext cx="151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nt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3" name="Rectangle 99"/>
              <p:cNvSpPr>
                <a:spLocks noChangeArrowheads="1"/>
              </p:cNvSpPr>
              <p:nvPr/>
            </p:nvSpPr>
            <p:spPr bwMode="auto">
              <a:xfrm>
                <a:off x="1466" y="1939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4" name="Rectangle 100"/>
              <p:cNvSpPr>
                <a:spLocks noChangeArrowheads="1"/>
              </p:cNvSpPr>
              <p:nvPr/>
            </p:nvSpPr>
            <p:spPr bwMode="auto">
              <a:xfrm>
                <a:off x="1499" y="1939"/>
                <a:ext cx="102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>
                <a:off x="1547" y="1939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6" name="Rectangle 102"/>
              <p:cNvSpPr>
                <a:spLocks noChangeArrowheads="1"/>
              </p:cNvSpPr>
              <p:nvPr/>
            </p:nvSpPr>
            <p:spPr bwMode="auto">
              <a:xfrm>
                <a:off x="1582" y="1939"/>
                <a:ext cx="102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7" name="Rectangle 103"/>
              <p:cNvSpPr>
                <a:spLocks noChangeArrowheads="1"/>
              </p:cNvSpPr>
              <p:nvPr/>
            </p:nvSpPr>
            <p:spPr bwMode="auto">
              <a:xfrm>
                <a:off x="1630" y="1939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8" name="Rectangle 104"/>
              <p:cNvSpPr>
                <a:spLocks noChangeArrowheads="1"/>
              </p:cNvSpPr>
              <p:nvPr/>
            </p:nvSpPr>
            <p:spPr bwMode="auto">
              <a:xfrm>
                <a:off x="1882" y="1797"/>
                <a:ext cx="180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13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29" name="Rectangle 105"/>
              <p:cNvSpPr>
                <a:spLocks noChangeArrowheads="1"/>
              </p:cNvSpPr>
              <p:nvPr/>
            </p:nvSpPr>
            <p:spPr bwMode="auto">
              <a:xfrm>
                <a:off x="2005" y="179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>
                <a:off x="2459" y="1797"/>
                <a:ext cx="24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594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31" name="Rectangle 107"/>
              <p:cNvSpPr>
                <a:spLocks noChangeArrowheads="1"/>
              </p:cNvSpPr>
              <p:nvPr/>
            </p:nvSpPr>
            <p:spPr bwMode="auto">
              <a:xfrm>
                <a:off x="2644" y="179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32" name="Rectangle 108"/>
              <p:cNvSpPr>
                <a:spLocks noChangeArrowheads="1"/>
              </p:cNvSpPr>
              <p:nvPr/>
            </p:nvSpPr>
            <p:spPr bwMode="auto">
              <a:xfrm>
                <a:off x="3111" y="1797"/>
                <a:ext cx="24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 dirty="0">
                    <a:solidFill>
                      <a:srgbClr val="000000"/>
                    </a:solidFill>
                    <a:latin typeface="Times New Roman" pitchFamily="18" charset="0"/>
                  </a:rPr>
                  <a:t>788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133" name="Rectangle 109"/>
              <p:cNvSpPr>
                <a:spLocks noChangeArrowheads="1"/>
              </p:cNvSpPr>
              <p:nvPr/>
            </p:nvSpPr>
            <p:spPr bwMode="auto">
              <a:xfrm>
                <a:off x="3296" y="179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34" name="Rectangle 110"/>
              <p:cNvSpPr>
                <a:spLocks noChangeArrowheads="1"/>
              </p:cNvSpPr>
              <p:nvPr/>
            </p:nvSpPr>
            <p:spPr bwMode="auto">
              <a:xfrm>
                <a:off x="3760" y="1797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1197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>
                <a:off x="4007" y="179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36" name="Rectangle 112"/>
              <p:cNvSpPr>
                <a:spLocks noChangeArrowheads="1"/>
              </p:cNvSpPr>
              <p:nvPr/>
            </p:nvSpPr>
            <p:spPr bwMode="auto">
              <a:xfrm>
                <a:off x="4409" y="1797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1367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37" name="Rectangle 113"/>
              <p:cNvSpPr>
                <a:spLocks noChangeArrowheads="1"/>
              </p:cNvSpPr>
              <p:nvPr/>
            </p:nvSpPr>
            <p:spPr bwMode="auto">
              <a:xfrm>
                <a:off x="4656" y="179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1106" y="1785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1110" y="1785"/>
                <a:ext cx="721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1091" y="7"/>
                  </a:cxn>
                  <a:cxn ang="0">
                    <a:pos x="1091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091" h="7">
                    <a:moveTo>
                      <a:pt x="0" y="7"/>
                    </a:moveTo>
                    <a:lnTo>
                      <a:pt x="0" y="7"/>
                    </a:lnTo>
                    <a:lnTo>
                      <a:pt x="1091" y="7"/>
                    </a:lnTo>
                    <a:lnTo>
                      <a:pt x="1091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0" name="Freeform 116"/>
              <p:cNvSpPr>
                <a:spLocks/>
              </p:cNvSpPr>
              <p:nvPr/>
            </p:nvSpPr>
            <p:spPr bwMode="auto">
              <a:xfrm>
                <a:off x="1831" y="1785"/>
                <a:ext cx="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1836" y="1785"/>
                <a:ext cx="57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870" y="7"/>
                  </a:cxn>
                  <a:cxn ang="0">
                    <a:pos x="870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870" h="7">
                    <a:moveTo>
                      <a:pt x="0" y="7"/>
                    </a:moveTo>
                    <a:lnTo>
                      <a:pt x="0" y="7"/>
                    </a:lnTo>
                    <a:lnTo>
                      <a:pt x="870" y="7"/>
                    </a:lnTo>
                    <a:lnTo>
                      <a:pt x="870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2410" y="1785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3" name="Freeform 119"/>
              <p:cNvSpPr>
                <a:spLocks/>
              </p:cNvSpPr>
              <p:nvPr/>
            </p:nvSpPr>
            <p:spPr bwMode="auto">
              <a:xfrm>
                <a:off x="2414" y="1785"/>
                <a:ext cx="646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77" y="7"/>
                  </a:cxn>
                  <a:cxn ang="0">
                    <a:pos x="97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77" h="7">
                    <a:moveTo>
                      <a:pt x="0" y="7"/>
                    </a:moveTo>
                    <a:lnTo>
                      <a:pt x="0" y="7"/>
                    </a:lnTo>
                    <a:lnTo>
                      <a:pt x="977" y="7"/>
                    </a:lnTo>
                    <a:lnTo>
                      <a:pt x="97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4" name="Freeform 120"/>
              <p:cNvSpPr>
                <a:spLocks/>
              </p:cNvSpPr>
              <p:nvPr/>
            </p:nvSpPr>
            <p:spPr bwMode="auto">
              <a:xfrm>
                <a:off x="3059" y="1785"/>
                <a:ext cx="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5" name="Freeform 121"/>
              <p:cNvSpPr>
                <a:spLocks/>
              </p:cNvSpPr>
              <p:nvPr/>
            </p:nvSpPr>
            <p:spPr bwMode="auto">
              <a:xfrm>
                <a:off x="3064" y="1785"/>
                <a:ext cx="64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76" y="7"/>
                  </a:cxn>
                  <a:cxn ang="0">
                    <a:pos x="97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76" h="7">
                    <a:moveTo>
                      <a:pt x="0" y="7"/>
                    </a:moveTo>
                    <a:lnTo>
                      <a:pt x="0" y="7"/>
                    </a:lnTo>
                    <a:lnTo>
                      <a:pt x="976" y="7"/>
                    </a:lnTo>
                    <a:lnTo>
                      <a:pt x="97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3709" y="1785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>
                <a:off x="3713" y="1785"/>
                <a:ext cx="64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76" y="7"/>
                  </a:cxn>
                  <a:cxn ang="0">
                    <a:pos x="97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76" h="7">
                    <a:moveTo>
                      <a:pt x="0" y="7"/>
                    </a:moveTo>
                    <a:lnTo>
                      <a:pt x="0" y="7"/>
                    </a:lnTo>
                    <a:lnTo>
                      <a:pt x="976" y="7"/>
                    </a:lnTo>
                    <a:lnTo>
                      <a:pt x="97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8" name="Freeform 124"/>
              <p:cNvSpPr>
                <a:spLocks/>
              </p:cNvSpPr>
              <p:nvPr/>
            </p:nvSpPr>
            <p:spPr bwMode="auto">
              <a:xfrm>
                <a:off x="4358" y="1785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49" name="Freeform 125"/>
              <p:cNvSpPr>
                <a:spLocks/>
              </p:cNvSpPr>
              <p:nvPr/>
            </p:nvSpPr>
            <p:spPr bwMode="auto">
              <a:xfrm>
                <a:off x="4362" y="1785"/>
                <a:ext cx="647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79" y="7"/>
                  </a:cxn>
                  <a:cxn ang="0">
                    <a:pos x="979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79" h="7">
                    <a:moveTo>
                      <a:pt x="0" y="7"/>
                    </a:moveTo>
                    <a:lnTo>
                      <a:pt x="0" y="7"/>
                    </a:lnTo>
                    <a:lnTo>
                      <a:pt x="979" y="7"/>
                    </a:lnTo>
                    <a:lnTo>
                      <a:pt x="979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0" name="Freeform 126"/>
              <p:cNvSpPr>
                <a:spLocks/>
              </p:cNvSpPr>
              <p:nvPr/>
            </p:nvSpPr>
            <p:spPr bwMode="auto">
              <a:xfrm>
                <a:off x="5009" y="1785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1" name="Freeform 127"/>
              <p:cNvSpPr>
                <a:spLocks/>
              </p:cNvSpPr>
              <p:nvPr/>
            </p:nvSpPr>
            <p:spPr bwMode="auto">
              <a:xfrm>
                <a:off x="1106" y="1789"/>
                <a:ext cx="4" cy="28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32"/>
                  </a:cxn>
                  <a:cxn ang="0">
                    <a:pos x="6" y="432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432"/>
                  </a:cxn>
                </a:cxnLst>
                <a:rect l="0" t="0" r="r" b="b"/>
                <a:pathLst>
                  <a:path w="6" h="432">
                    <a:moveTo>
                      <a:pt x="0" y="432"/>
                    </a:moveTo>
                    <a:lnTo>
                      <a:pt x="0" y="432"/>
                    </a:lnTo>
                    <a:lnTo>
                      <a:pt x="6" y="43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43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2" name="Freeform 128"/>
              <p:cNvSpPr>
                <a:spLocks/>
              </p:cNvSpPr>
              <p:nvPr/>
            </p:nvSpPr>
            <p:spPr bwMode="auto">
              <a:xfrm>
                <a:off x="1831" y="1789"/>
                <a:ext cx="5" cy="28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32"/>
                  </a:cxn>
                  <a:cxn ang="0">
                    <a:pos x="7" y="432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432"/>
                  </a:cxn>
                </a:cxnLst>
                <a:rect l="0" t="0" r="r" b="b"/>
                <a:pathLst>
                  <a:path w="7" h="432">
                    <a:moveTo>
                      <a:pt x="0" y="432"/>
                    </a:moveTo>
                    <a:lnTo>
                      <a:pt x="0" y="432"/>
                    </a:lnTo>
                    <a:lnTo>
                      <a:pt x="7" y="432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43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3" name="Freeform 129"/>
              <p:cNvSpPr>
                <a:spLocks/>
              </p:cNvSpPr>
              <p:nvPr/>
            </p:nvSpPr>
            <p:spPr bwMode="auto">
              <a:xfrm>
                <a:off x="2410" y="1789"/>
                <a:ext cx="4" cy="28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32"/>
                  </a:cxn>
                  <a:cxn ang="0">
                    <a:pos x="6" y="432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432"/>
                  </a:cxn>
                </a:cxnLst>
                <a:rect l="0" t="0" r="r" b="b"/>
                <a:pathLst>
                  <a:path w="6" h="432">
                    <a:moveTo>
                      <a:pt x="0" y="432"/>
                    </a:moveTo>
                    <a:lnTo>
                      <a:pt x="0" y="432"/>
                    </a:lnTo>
                    <a:lnTo>
                      <a:pt x="6" y="43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43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4" name="Freeform 130"/>
              <p:cNvSpPr>
                <a:spLocks/>
              </p:cNvSpPr>
              <p:nvPr/>
            </p:nvSpPr>
            <p:spPr bwMode="auto">
              <a:xfrm>
                <a:off x="3059" y="1789"/>
                <a:ext cx="5" cy="28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32"/>
                  </a:cxn>
                  <a:cxn ang="0">
                    <a:pos x="7" y="432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432"/>
                  </a:cxn>
                </a:cxnLst>
                <a:rect l="0" t="0" r="r" b="b"/>
                <a:pathLst>
                  <a:path w="7" h="432">
                    <a:moveTo>
                      <a:pt x="0" y="432"/>
                    </a:moveTo>
                    <a:lnTo>
                      <a:pt x="0" y="432"/>
                    </a:lnTo>
                    <a:lnTo>
                      <a:pt x="7" y="432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43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5" name="Freeform 131"/>
              <p:cNvSpPr>
                <a:spLocks/>
              </p:cNvSpPr>
              <p:nvPr/>
            </p:nvSpPr>
            <p:spPr bwMode="auto">
              <a:xfrm>
                <a:off x="3709" y="1789"/>
                <a:ext cx="4" cy="28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32"/>
                  </a:cxn>
                  <a:cxn ang="0">
                    <a:pos x="6" y="432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432"/>
                  </a:cxn>
                </a:cxnLst>
                <a:rect l="0" t="0" r="r" b="b"/>
                <a:pathLst>
                  <a:path w="6" h="432">
                    <a:moveTo>
                      <a:pt x="0" y="432"/>
                    </a:moveTo>
                    <a:lnTo>
                      <a:pt x="0" y="432"/>
                    </a:lnTo>
                    <a:lnTo>
                      <a:pt x="6" y="43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43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6" name="Freeform 132"/>
              <p:cNvSpPr>
                <a:spLocks/>
              </p:cNvSpPr>
              <p:nvPr/>
            </p:nvSpPr>
            <p:spPr bwMode="auto">
              <a:xfrm>
                <a:off x="4358" y="1789"/>
                <a:ext cx="4" cy="28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32"/>
                  </a:cxn>
                  <a:cxn ang="0">
                    <a:pos x="7" y="432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432"/>
                  </a:cxn>
                </a:cxnLst>
                <a:rect l="0" t="0" r="r" b="b"/>
                <a:pathLst>
                  <a:path w="7" h="432">
                    <a:moveTo>
                      <a:pt x="0" y="432"/>
                    </a:moveTo>
                    <a:lnTo>
                      <a:pt x="0" y="432"/>
                    </a:lnTo>
                    <a:lnTo>
                      <a:pt x="7" y="432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43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7" name="Freeform 133"/>
              <p:cNvSpPr>
                <a:spLocks/>
              </p:cNvSpPr>
              <p:nvPr/>
            </p:nvSpPr>
            <p:spPr bwMode="auto">
              <a:xfrm>
                <a:off x="5009" y="1789"/>
                <a:ext cx="4" cy="28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32"/>
                  </a:cxn>
                  <a:cxn ang="0">
                    <a:pos x="6" y="432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432"/>
                  </a:cxn>
                </a:cxnLst>
                <a:rect l="0" t="0" r="r" b="b"/>
                <a:pathLst>
                  <a:path w="6" h="432">
                    <a:moveTo>
                      <a:pt x="0" y="432"/>
                    </a:moveTo>
                    <a:lnTo>
                      <a:pt x="0" y="432"/>
                    </a:lnTo>
                    <a:lnTo>
                      <a:pt x="6" y="43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43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58" name="Rectangle 134"/>
              <p:cNvSpPr>
                <a:spLocks noChangeArrowheads="1"/>
              </p:cNvSpPr>
              <p:nvPr/>
            </p:nvSpPr>
            <p:spPr bwMode="auto">
              <a:xfrm>
                <a:off x="1157" y="2084"/>
                <a:ext cx="14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#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59" name="Rectangle 135"/>
              <p:cNvSpPr>
                <a:spLocks noChangeArrowheads="1"/>
              </p:cNvSpPr>
              <p:nvPr/>
            </p:nvSpPr>
            <p:spPr bwMode="auto">
              <a:xfrm>
                <a:off x="1249" y="2084"/>
                <a:ext cx="159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0" name="Rectangle 136"/>
              <p:cNvSpPr>
                <a:spLocks noChangeArrowheads="1"/>
              </p:cNvSpPr>
              <p:nvPr/>
            </p:nvSpPr>
            <p:spPr bwMode="auto">
              <a:xfrm>
                <a:off x="1352" y="2084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1" name="Rectangle 137"/>
              <p:cNvSpPr>
                <a:spLocks noChangeArrowheads="1"/>
              </p:cNvSpPr>
              <p:nvPr/>
            </p:nvSpPr>
            <p:spPr bwMode="auto">
              <a:xfrm>
                <a:off x="1407" y="2084"/>
                <a:ext cx="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2" name="Rectangle 138"/>
              <p:cNvSpPr>
                <a:spLocks noChangeArrowheads="1"/>
              </p:cNvSpPr>
              <p:nvPr/>
            </p:nvSpPr>
            <p:spPr bwMode="auto">
              <a:xfrm>
                <a:off x="1448" y="2084"/>
                <a:ext cx="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3" name="Rectangle 139"/>
              <p:cNvSpPr>
                <a:spLocks noChangeArrowheads="1"/>
              </p:cNvSpPr>
              <p:nvPr/>
            </p:nvSpPr>
            <p:spPr bwMode="auto">
              <a:xfrm>
                <a:off x="1489" y="2084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4" name="Rectangle 140"/>
              <p:cNvSpPr>
                <a:spLocks noChangeArrowheads="1"/>
              </p:cNvSpPr>
              <p:nvPr/>
            </p:nvSpPr>
            <p:spPr bwMode="auto">
              <a:xfrm>
                <a:off x="1157" y="2226"/>
                <a:ext cx="172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Cl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5" name="Rectangle 141"/>
              <p:cNvSpPr>
                <a:spLocks noChangeArrowheads="1"/>
              </p:cNvSpPr>
              <p:nvPr/>
            </p:nvSpPr>
            <p:spPr bwMode="auto">
              <a:xfrm>
                <a:off x="1273" y="2226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6" name="Rectangle 142"/>
              <p:cNvSpPr>
                <a:spLocks noChangeArrowheads="1"/>
              </p:cNvSpPr>
              <p:nvPr/>
            </p:nvSpPr>
            <p:spPr bwMode="auto">
              <a:xfrm>
                <a:off x="1308" y="2226"/>
                <a:ext cx="116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n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7" name="Rectangle 143"/>
              <p:cNvSpPr>
                <a:spLocks noChangeArrowheads="1"/>
              </p:cNvSpPr>
              <p:nvPr/>
            </p:nvSpPr>
            <p:spPr bwMode="auto">
              <a:xfrm>
                <a:off x="1370" y="2226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8" name="Rectangle 144"/>
              <p:cNvSpPr>
                <a:spLocks noChangeArrowheads="1"/>
              </p:cNvSpPr>
              <p:nvPr/>
            </p:nvSpPr>
            <p:spPr bwMode="auto">
              <a:xfrm>
                <a:off x="1404" y="2226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69" name="Rectangle 145"/>
              <p:cNvSpPr>
                <a:spLocks noChangeArrowheads="1"/>
              </p:cNvSpPr>
              <p:nvPr/>
            </p:nvSpPr>
            <p:spPr bwMode="auto">
              <a:xfrm>
                <a:off x="1459" y="2226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0" name="Rectangle 146"/>
              <p:cNvSpPr>
                <a:spLocks noChangeArrowheads="1"/>
              </p:cNvSpPr>
              <p:nvPr/>
            </p:nvSpPr>
            <p:spPr bwMode="auto">
              <a:xfrm>
                <a:off x="1493" y="2226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1" name="Rectangle 147"/>
              <p:cNvSpPr>
                <a:spLocks noChangeArrowheads="1"/>
              </p:cNvSpPr>
              <p:nvPr/>
            </p:nvSpPr>
            <p:spPr bwMode="auto">
              <a:xfrm>
                <a:off x="1547" y="2226"/>
                <a:ext cx="116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n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2" name="Rectangle 148"/>
              <p:cNvSpPr>
                <a:spLocks noChangeArrowheads="1"/>
              </p:cNvSpPr>
              <p:nvPr/>
            </p:nvSpPr>
            <p:spPr bwMode="auto">
              <a:xfrm>
                <a:off x="1610" y="2226"/>
                <a:ext cx="102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3" name="Rectangle 149"/>
              <p:cNvSpPr>
                <a:spLocks noChangeArrowheads="1"/>
              </p:cNvSpPr>
              <p:nvPr/>
            </p:nvSpPr>
            <p:spPr bwMode="auto">
              <a:xfrm>
                <a:off x="1657" y="2226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4" name="Rectangle 150"/>
              <p:cNvSpPr>
                <a:spLocks noChangeArrowheads="1"/>
              </p:cNvSpPr>
              <p:nvPr/>
            </p:nvSpPr>
            <p:spPr bwMode="auto">
              <a:xfrm>
                <a:off x="1882" y="2084"/>
                <a:ext cx="180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0*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5" name="Rectangle 151"/>
              <p:cNvSpPr>
                <a:spLocks noChangeArrowheads="1"/>
              </p:cNvSpPr>
              <p:nvPr/>
            </p:nvSpPr>
            <p:spPr bwMode="auto">
              <a:xfrm>
                <a:off x="2005" y="2084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6" name="Rectangle 152"/>
              <p:cNvSpPr>
                <a:spLocks noChangeArrowheads="1"/>
              </p:cNvSpPr>
              <p:nvPr/>
            </p:nvSpPr>
            <p:spPr bwMode="auto">
              <a:xfrm>
                <a:off x="2459" y="2084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129*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7" name="Rectangle 153"/>
              <p:cNvSpPr>
                <a:spLocks noChangeArrowheads="1"/>
              </p:cNvSpPr>
              <p:nvPr/>
            </p:nvSpPr>
            <p:spPr bwMode="auto">
              <a:xfrm>
                <a:off x="2706" y="2084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8" name="Rectangle 154"/>
              <p:cNvSpPr>
                <a:spLocks noChangeArrowheads="1"/>
              </p:cNvSpPr>
              <p:nvPr/>
            </p:nvSpPr>
            <p:spPr bwMode="auto">
              <a:xfrm>
                <a:off x="3111" y="2084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193*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79" name="Rectangle 155"/>
              <p:cNvSpPr>
                <a:spLocks noChangeArrowheads="1"/>
              </p:cNvSpPr>
              <p:nvPr/>
            </p:nvSpPr>
            <p:spPr bwMode="auto">
              <a:xfrm>
                <a:off x="3357" y="2084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3760" y="2084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258*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81" name="Rectangle 157"/>
              <p:cNvSpPr>
                <a:spLocks noChangeArrowheads="1"/>
              </p:cNvSpPr>
              <p:nvPr/>
            </p:nvSpPr>
            <p:spPr bwMode="auto">
              <a:xfrm>
                <a:off x="4007" y="2084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82" name="Rectangle 158"/>
              <p:cNvSpPr>
                <a:spLocks noChangeArrowheads="1"/>
              </p:cNvSpPr>
              <p:nvPr/>
            </p:nvSpPr>
            <p:spPr bwMode="auto">
              <a:xfrm>
                <a:off x="4409" y="2084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232*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83" name="Rectangle 159"/>
              <p:cNvSpPr>
                <a:spLocks noChangeArrowheads="1"/>
              </p:cNvSpPr>
              <p:nvPr/>
            </p:nvSpPr>
            <p:spPr bwMode="auto">
              <a:xfrm>
                <a:off x="4656" y="2084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84" name="Freeform 160"/>
              <p:cNvSpPr>
                <a:spLocks/>
              </p:cNvSpPr>
              <p:nvPr/>
            </p:nvSpPr>
            <p:spPr bwMode="auto">
              <a:xfrm>
                <a:off x="1106" y="207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85" name="Freeform 161"/>
              <p:cNvSpPr>
                <a:spLocks/>
              </p:cNvSpPr>
              <p:nvPr/>
            </p:nvSpPr>
            <p:spPr bwMode="auto">
              <a:xfrm>
                <a:off x="1110" y="2075"/>
                <a:ext cx="721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091" y="6"/>
                  </a:cxn>
                  <a:cxn ang="0">
                    <a:pos x="1091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1091" h="6">
                    <a:moveTo>
                      <a:pt x="0" y="6"/>
                    </a:moveTo>
                    <a:lnTo>
                      <a:pt x="0" y="6"/>
                    </a:lnTo>
                    <a:lnTo>
                      <a:pt x="1091" y="6"/>
                    </a:lnTo>
                    <a:lnTo>
                      <a:pt x="1091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86" name="Freeform 162"/>
              <p:cNvSpPr>
                <a:spLocks/>
              </p:cNvSpPr>
              <p:nvPr/>
            </p:nvSpPr>
            <p:spPr bwMode="auto">
              <a:xfrm>
                <a:off x="1831" y="2075"/>
                <a:ext cx="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0" y="6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87" name="Freeform 163"/>
              <p:cNvSpPr>
                <a:spLocks/>
              </p:cNvSpPr>
              <p:nvPr/>
            </p:nvSpPr>
            <p:spPr bwMode="auto">
              <a:xfrm>
                <a:off x="1836" y="2075"/>
                <a:ext cx="57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870" y="6"/>
                  </a:cxn>
                  <a:cxn ang="0">
                    <a:pos x="870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870" h="6">
                    <a:moveTo>
                      <a:pt x="0" y="6"/>
                    </a:moveTo>
                    <a:lnTo>
                      <a:pt x="0" y="6"/>
                    </a:lnTo>
                    <a:lnTo>
                      <a:pt x="870" y="6"/>
                    </a:lnTo>
                    <a:lnTo>
                      <a:pt x="87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88" name="Freeform 164"/>
              <p:cNvSpPr>
                <a:spLocks/>
              </p:cNvSpPr>
              <p:nvPr/>
            </p:nvSpPr>
            <p:spPr bwMode="auto">
              <a:xfrm>
                <a:off x="2410" y="207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89" name="Freeform 165"/>
              <p:cNvSpPr>
                <a:spLocks/>
              </p:cNvSpPr>
              <p:nvPr/>
            </p:nvSpPr>
            <p:spPr bwMode="auto">
              <a:xfrm>
                <a:off x="2414" y="2075"/>
                <a:ext cx="646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77" y="6"/>
                  </a:cxn>
                  <a:cxn ang="0">
                    <a:pos x="97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77" h="6">
                    <a:moveTo>
                      <a:pt x="0" y="6"/>
                    </a:moveTo>
                    <a:lnTo>
                      <a:pt x="0" y="6"/>
                    </a:lnTo>
                    <a:lnTo>
                      <a:pt x="977" y="6"/>
                    </a:lnTo>
                    <a:lnTo>
                      <a:pt x="97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0" name="Freeform 166"/>
              <p:cNvSpPr>
                <a:spLocks/>
              </p:cNvSpPr>
              <p:nvPr/>
            </p:nvSpPr>
            <p:spPr bwMode="auto">
              <a:xfrm>
                <a:off x="3059" y="2075"/>
                <a:ext cx="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0" y="6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1" name="Freeform 167"/>
              <p:cNvSpPr>
                <a:spLocks/>
              </p:cNvSpPr>
              <p:nvPr/>
            </p:nvSpPr>
            <p:spPr bwMode="auto">
              <a:xfrm>
                <a:off x="3064" y="2075"/>
                <a:ext cx="64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76" y="6"/>
                  </a:cxn>
                  <a:cxn ang="0">
                    <a:pos x="97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76" h="6">
                    <a:moveTo>
                      <a:pt x="0" y="6"/>
                    </a:moveTo>
                    <a:lnTo>
                      <a:pt x="0" y="6"/>
                    </a:lnTo>
                    <a:lnTo>
                      <a:pt x="976" y="6"/>
                    </a:lnTo>
                    <a:lnTo>
                      <a:pt x="97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2" name="Freeform 168"/>
              <p:cNvSpPr>
                <a:spLocks/>
              </p:cNvSpPr>
              <p:nvPr/>
            </p:nvSpPr>
            <p:spPr bwMode="auto">
              <a:xfrm>
                <a:off x="3709" y="207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3" name="Freeform 169"/>
              <p:cNvSpPr>
                <a:spLocks/>
              </p:cNvSpPr>
              <p:nvPr/>
            </p:nvSpPr>
            <p:spPr bwMode="auto">
              <a:xfrm>
                <a:off x="3713" y="2075"/>
                <a:ext cx="64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76" y="6"/>
                  </a:cxn>
                  <a:cxn ang="0">
                    <a:pos x="97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76" h="6">
                    <a:moveTo>
                      <a:pt x="0" y="6"/>
                    </a:moveTo>
                    <a:lnTo>
                      <a:pt x="0" y="6"/>
                    </a:lnTo>
                    <a:lnTo>
                      <a:pt x="976" y="6"/>
                    </a:lnTo>
                    <a:lnTo>
                      <a:pt x="97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4" name="Freeform 170"/>
              <p:cNvSpPr>
                <a:spLocks/>
              </p:cNvSpPr>
              <p:nvPr/>
            </p:nvSpPr>
            <p:spPr bwMode="auto">
              <a:xfrm>
                <a:off x="4358" y="207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0" y="6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5" name="Freeform 171"/>
              <p:cNvSpPr>
                <a:spLocks/>
              </p:cNvSpPr>
              <p:nvPr/>
            </p:nvSpPr>
            <p:spPr bwMode="auto">
              <a:xfrm>
                <a:off x="4362" y="2075"/>
                <a:ext cx="647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79" y="6"/>
                  </a:cxn>
                  <a:cxn ang="0">
                    <a:pos x="979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79" h="6">
                    <a:moveTo>
                      <a:pt x="0" y="6"/>
                    </a:moveTo>
                    <a:lnTo>
                      <a:pt x="0" y="6"/>
                    </a:lnTo>
                    <a:lnTo>
                      <a:pt x="979" y="6"/>
                    </a:lnTo>
                    <a:lnTo>
                      <a:pt x="979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6" name="Freeform 172"/>
              <p:cNvSpPr>
                <a:spLocks/>
              </p:cNvSpPr>
              <p:nvPr/>
            </p:nvSpPr>
            <p:spPr bwMode="auto">
              <a:xfrm>
                <a:off x="5009" y="207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7" name="Freeform 173"/>
              <p:cNvSpPr>
                <a:spLocks/>
              </p:cNvSpPr>
              <p:nvPr/>
            </p:nvSpPr>
            <p:spPr bwMode="auto">
              <a:xfrm>
                <a:off x="1106" y="2079"/>
                <a:ext cx="4" cy="283"/>
              </a:xfrm>
              <a:custGeom>
                <a:avLst/>
                <a:gdLst/>
                <a:ahLst/>
                <a:cxnLst>
                  <a:cxn ang="0">
                    <a:pos x="0" y="429"/>
                  </a:cxn>
                  <a:cxn ang="0">
                    <a:pos x="0" y="429"/>
                  </a:cxn>
                  <a:cxn ang="0">
                    <a:pos x="6" y="429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429"/>
                  </a:cxn>
                </a:cxnLst>
                <a:rect l="0" t="0" r="r" b="b"/>
                <a:pathLst>
                  <a:path w="6" h="429">
                    <a:moveTo>
                      <a:pt x="0" y="429"/>
                    </a:moveTo>
                    <a:lnTo>
                      <a:pt x="0" y="429"/>
                    </a:lnTo>
                    <a:lnTo>
                      <a:pt x="6" y="429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42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8" name="Freeform 174"/>
              <p:cNvSpPr>
                <a:spLocks/>
              </p:cNvSpPr>
              <p:nvPr/>
            </p:nvSpPr>
            <p:spPr bwMode="auto">
              <a:xfrm>
                <a:off x="1106" y="2362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99" name="Freeform 175"/>
              <p:cNvSpPr>
                <a:spLocks/>
              </p:cNvSpPr>
              <p:nvPr/>
            </p:nvSpPr>
            <p:spPr bwMode="auto">
              <a:xfrm>
                <a:off x="1106" y="2362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0" name="Freeform 176"/>
              <p:cNvSpPr>
                <a:spLocks/>
              </p:cNvSpPr>
              <p:nvPr/>
            </p:nvSpPr>
            <p:spPr bwMode="auto">
              <a:xfrm>
                <a:off x="1110" y="2362"/>
                <a:ext cx="721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091" y="6"/>
                  </a:cxn>
                  <a:cxn ang="0">
                    <a:pos x="1091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1091" h="6">
                    <a:moveTo>
                      <a:pt x="0" y="6"/>
                    </a:moveTo>
                    <a:lnTo>
                      <a:pt x="0" y="6"/>
                    </a:lnTo>
                    <a:lnTo>
                      <a:pt x="1091" y="6"/>
                    </a:lnTo>
                    <a:lnTo>
                      <a:pt x="1091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1" name="Freeform 177"/>
              <p:cNvSpPr>
                <a:spLocks/>
              </p:cNvSpPr>
              <p:nvPr/>
            </p:nvSpPr>
            <p:spPr bwMode="auto">
              <a:xfrm>
                <a:off x="1831" y="2079"/>
                <a:ext cx="5" cy="283"/>
              </a:xfrm>
              <a:custGeom>
                <a:avLst/>
                <a:gdLst/>
                <a:ahLst/>
                <a:cxnLst>
                  <a:cxn ang="0">
                    <a:pos x="0" y="429"/>
                  </a:cxn>
                  <a:cxn ang="0">
                    <a:pos x="0" y="429"/>
                  </a:cxn>
                  <a:cxn ang="0">
                    <a:pos x="7" y="429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429"/>
                  </a:cxn>
                </a:cxnLst>
                <a:rect l="0" t="0" r="r" b="b"/>
                <a:pathLst>
                  <a:path w="7" h="429">
                    <a:moveTo>
                      <a:pt x="0" y="429"/>
                    </a:moveTo>
                    <a:lnTo>
                      <a:pt x="0" y="429"/>
                    </a:lnTo>
                    <a:lnTo>
                      <a:pt x="7" y="429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42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2" name="Freeform 178"/>
              <p:cNvSpPr>
                <a:spLocks/>
              </p:cNvSpPr>
              <p:nvPr/>
            </p:nvSpPr>
            <p:spPr bwMode="auto">
              <a:xfrm>
                <a:off x="1831" y="2362"/>
                <a:ext cx="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0" y="6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3" name="Freeform 179"/>
              <p:cNvSpPr>
                <a:spLocks/>
              </p:cNvSpPr>
              <p:nvPr/>
            </p:nvSpPr>
            <p:spPr bwMode="auto">
              <a:xfrm>
                <a:off x="1836" y="2362"/>
                <a:ext cx="57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870" y="6"/>
                  </a:cxn>
                  <a:cxn ang="0">
                    <a:pos x="870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870" h="6">
                    <a:moveTo>
                      <a:pt x="0" y="6"/>
                    </a:moveTo>
                    <a:lnTo>
                      <a:pt x="0" y="6"/>
                    </a:lnTo>
                    <a:lnTo>
                      <a:pt x="870" y="6"/>
                    </a:lnTo>
                    <a:lnTo>
                      <a:pt x="87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4" name="Freeform 180"/>
              <p:cNvSpPr>
                <a:spLocks/>
              </p:cNvSpPr>
              <p:nvPr/>
            </p:nvSpPr>
            <p:spPr bwMode="auto">
              <a:xfrm>
                <a:off x="2410" y="2079"/>
                <a:ext cx="4" cy="283"/>
              </a:xfrm>
              <a:custGeom>
                <a:avLst/>
                <a:gdLst/>
                <a:ahLst/>
                <a:cxnLst>
                  <a:cxn ang="0">
                    <a:pos x="0" y="429"/>
                  </a:cxn>
                  <a:cxn ang="0">
                    <a:pos x="0" y="429"/>
                  </a:cxn>
                  <a:cxn ang="0">
                    <a:pos x="6" y="429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429"/>
                  </a:cxn>
                </a:cxnLst>
                <a:rect l="0" t="0" r="r" b="b"/>
                <a:pathLst>
                  <a:path w="6" h="429">
                    <a:moveTo>
                      <a:pt x="0" y="429"/>
                    </a:moveTo>
                    <a:lnTo>
                      <a:pt x="0" y="429"/>
                    </a:lnTo>
                    <a:lnTo>
                      <a:pt x="6" y="429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42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5" name="Freeform 181"/>
              <p:cNvSpPr>
                <a:spLocks/>
              </p:cNvSpPr>
              <p:nvPr/>
            </p:nvSpPr>
            <p:spPr bwMode="auto">
              <a:xfrm>
                <a:off x="2410" y="2362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6" name="Freeform 182"/>
              <p:cNvSpPr>
                <a:spLocks/>
              </p:cNvSpPr>
              <p:nvPr/>
            </p:nvSpPr>
            <p:spPr bwMode="auto">
              <a:xfrm>
                <a:off x="2414" y="2362"/>
                <a:ext cx="646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77" y="6"/>
                  </a:cxn>
                  <a:cxn ang="0">
                    <a:pos x="97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77" h="6">
                    <a:moveTo>
                      <a:pt x="0" y="6"/>
                    </a:moveTo>
                    <a:lnTo>
                      <a:pt x="0" y="6"/>
                    </a:lnTo>
                    <a:lnTo>
                      <a:pt x="977" y="6"/>
                    </a:lnTo>
                    <a:lnTo>
                      <a:pt x="97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7" name="Freeform 183"/>
              <p:cNvSpPr>
                <a:spLocks/>
              </p:cNvSpPr>
              <p:nvPr/>
            </p:nvSpPr>
            <p:spPr bwMode="auto">
              <a:xfrm>
                <a:off x="3059" y="2079"/>
                <a:ext cx="5" cy="283"/>
              </a:xfrm>
              <a:custGeom>
                <a:avLst/>
                <a:gdLst/>
                <a:ahLst/>
                <a:cxnLst>
                  <a:cxn ang="0">
                    <a:pos x="0" y="429"/>
                  </a:cxn>
                  <a:cxn ang="0">
                    <a:pos x="0" y="429"/>
                  </a:cxn>
                  <a:cxn ang="0">
                    <a:pos x="7" y="429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429"/>
                  </a:cxn>
                </a:cxnLst>
                <a:rect l="0" t="0" r="r" b="b"/>
                <a:pathLst>
                  <a:path w="7" h="429">
                    <a:moveTo>
                      <a:pt x="0" y="429"/>
                    </a:moveTo>
                    <a:lnTo>
                      <a:pt x="0" y="429"/>
                    </a:lnTo>
                    <a:lnTo>
                      <a:pt x="7" y="429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42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8" name="Freeform 184"/>
              <p:cNvSpPr>
                <a:spLocks/>
              </p:cNvSpPr>
              <p:nvPr/>
            </p:nvSpPr>
            <p:spPr bwMode="auto">
              <a:xfrm>
                <a:off x="3059" y="2362"/>
                <a:ext cx="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0" y="6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09" name="Freeform 185"/>
              <p:cNvSpPr>
                <a:spLocks/>
              </p:cNvSpPr>
              <p:nvPr/>
            </p:nvSpPr>
            <p:spPr bwMode="auto">
              <a:xfrm>
                <a:off x="3064" y="2362"/>
                <a:ext cx="64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76" y="6"/>
                  </a:cxn>
                  <a:cxn ang="0">
                    <a:pos x="97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76" h="6">
                    <a:moveTo>
                      <a:pt x="0" y="6"/>
                    </a:moveTo>
                    <a:lnTo>
                      <a:pt x="0" y="6"/>
                    </a:lnTo>
                    <a:lnTo>
                      <a:pt x="976" y="6"/>
                    </a:lnTo>
                    <a:lnTo>
                      <a:pt x="97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0" name="Freeform 186"/>
              <p:cNvSpPr>
                <a:spLocks/>
              </p:cNvSpPr>
              <p:nvPr/>
            </p:nvSpPr>
            <p:spPr bwMode="auto">
              <a:xfrm>
                <a:off x="3709" y="2079"/>
                <a:ext cx="4" cy="283"/>
              </a:xfrm>
              <a:custGeom>
                <a:avLst/>
                <a:gdLst/>
                <a:ahLst/>
                <a:cxnLst>
                  <a:cxn ang="0">
                    <a:pos x="0" y="429"/>
                  </a:cxn>
                  <a:cxn ang="0">
                    <a:pos x="0" y="429"/>
                  </a:cxn>
                  <a:cxn ang="0">
                    <a:pos x="6" y="429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429"/>
                  </a:cxn>
                </a:cxnLst>
                <a:rect l="0" t="0" r="r" b="b"/>
                <a:pathLst>
                  <a:path w="6" h="429">
                    <a:moveTo>
                      <a:pt x="0" y="429"/>
                    </a:moveTo>
                    <a:lnTo>
                      <a:pt x="0" y="429"/>
                    </a:lnTo>
                    <a:lnTo>
                      <a:pt x="6" y="429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42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1" name="Freeform 187"/>
              <p:cNvSpPr>
                <a:spLocks/>
              </p:cNvSpPr>
              <p:nvPr/>
            </p:nvSpPr>
            <p:spPr bwMode="auto">
              <a:xfrm>
                <a:off x="3709" y="2362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2" name="Freeform 188"/>
              <p:cNvSpPr>
                <a:spLocks/>
              </p:cNvSpPr>
              <p:nvPr/>
            </p:nvSpPr>
            <p:spPr bwMode="auto">
              <a:xfrm>
                <a:off x="3713" y="2362"/>
                <a:ext cx="64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76" y="6"/>
                  </a:cxn>
                  <a:cxn ang="0">
                    <a:pos x="97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76" h="6">
                    <a:moveTo>
                      <a:pt x="0" y="6"/>
                    </a:moveTo>
                    <a:lnTo>
                      <a:pt x="0" y="6"/>
                    </a:lnTo>
                    <a:lnTo>
                      <a:pt x="976" y="6"/>
                    </a:lnTo>
                    <a:lnTo>
                      <a:pt x="97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3" name="Freeform 189"/>
              <p:cNvSpPr>
                <a:spLocks/>
              </p:cNvSpPr>
              <p:nvPr/>
            </p:nvSpPr>
            <p:spPr bwMode="auto">
              <a:xfrm>
                <a:off x="4358" y="2079"/>
                <a:ext cx="4" cy="283"/>
              </a:xfrm>
              <a:custGeom>
                <a:avLst/>
                <a:gdLst/>
                <a:ahLst/>
                <a:cxnLst>
                  <a:cxn ang="0">
                    <a:pos x="0" y="429"/>
                  </a:cxn>
                  <a:cxn ang="0">
                    <a:pos x="0" y="429"/>
                  </a:cxn>
                  <a:cxn ang="0">
                    <a:pos x="7" y="429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429"/>
                  </a:cxn>
                </a:cxnLst>
                <a:rect l="0" t="0" r="r" b="b"/>
                <a:pathLst>
                  <a:path w="7" h="429">
                    <a:moveTo>
                      <a:pt x="0" y="429"/>
                    </a:moveTo>
                    <a:lnTo>
                      <a:pt x="0" y="429"/>
                    </a:lnTo>
                    <a:lnTo>
                      <a:pt x="7" y="429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42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4" name="Freeform 190"/>
              <p:cNvSpPr>
                <a:spLocks/>
              </p:cNvSpPr>
              <p:nvPr/>
            </p:nvSpPr>
            <p:spPr bwMode="auto">
              <a:xfrm>
                <a:off x="4358" y="2362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0" y="6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5" name="Freeform 191"/>
              <p:cNvSpPr>
                <a:spLocks/>
              </p:cNvSpPr>
              <p:nvPr/>
            </p:nvSpPr>
            <p:spPr bwMode="auto">
              <a:xfrm>
                <a:off x="4362" y="2362"/>
                <a:ext cx="647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79" y="6"/>
                  </a:cxn>
                  <a:cxn ang="0">
                    <a:pos x="979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79" h="6">
                    <a:moveTo>
                      <a:pt x="0" y="6"/>
                    </a:moveTo>
                    <a:lnTo>
                      <a:pt x="0" y="6"/>
                    </a:lnTo>
                    <a:lnTo>
                      <a:pt x="979" y="6"/>
                    </a:lnTo>
                    <a:lnTo>
                      <a:pt x="979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6" name="Freeform 192"/>
              <p:cNvSpPr>
                <a:spLocks/>
              </p:cNvSpPr>
              <p:nvPr/>
            </p:nvSpPr>
            <p:spPr bwMode="auto">
              <a:xfrm>
                <a:off x="5009" y="2079"/>
                <a:ext cx="4" cy="283"/>
              </a:xfrm>
              <a:custGeom>
                <a:avLst/>
                <a:gdLst/>
                <a:ahLst/>
                <a:cxnLst>
                  <a:cxn ang="0">
                    <a:pos x="0" y="429"/>
                  </a:cxn>
                  <a:cxn ang="0">
                    <a:pos x="0" y="429"/>
                  </a:cxn>
                  <a:cxn ang="0">
                    <a:pos x="6" y="429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429"/>
                  </a:cxn>
                </a:cxnLst>
                <a:rect l="0" t="0" r="r" b="b"/>
                <a:pathLst>
                  <a:path w="6" h="429">
                    <a:moveTo>
                      <a:pt x="0" y="429"/>
                    </a:moveTo>
                    <a:lnTo>
                      <a:pt x="0" y="429"/>
                    </a:lnTo>
                    <a:lnTo>
                      <a:pt x="6" y="429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42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7" name="Freeform 193"/>
              <p:cNvSpPr>
                <a:spLocks/>
              </p:cNvSpPr>
              <p:nvPr/>
            </p:nvSpPr>
            <p:spPr bwMode="auto">
              <a:xfrm>
                <a:off x="5009" y="2362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8" name="Freeform 194"/>
              <p:cNvSpPr>
                <a:spLocks/>
              </p:cNvSpPr>
              <p:nvPr/>
            </p:nvSpPr>
            <p:spPr bwMode="auto">
              <a:xfrm>
                <a:off x="5009" y="2362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19" name="Rectangle 195"/>
              <p:cNvSpPr>
                <a:spLocks noChangeArrowheads="1"/>
              </p:cNvSpPr>
              <p:nvPr/>
            </p:nvSpPr>
            <p:spPr bwMode="auto">
              <a:xfrm>
                <a:off x="1157" y="2369"/>
                <a:ext cx="18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*D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0" name="Rectangle 196"/>
              <p:cNvSpPr>
                <a:spLocks noChangeArrowheads="1"/>
              </p:cNvSpPr>
              <p:nvPr/>
            </p:nvSpPr>
            <p:spPr bwMode="auto">
              <a:xfrm>
                <a:off x="1286" y="2369"/>
                <a:ext cx="27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o not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1" name="Rectangle 197"/>
              <p:cNvSpPr>
                <a:spLocks noChangeArrowheads="1"/>
              </p:cNvSpPr>
              <p:nvPr/>
            </p:nvSpPr>
            <p:spPr bwMode="auto">
              <a:xfrm>
                <a:off x="1501" y="2369"/>
                <a:ext cx="104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2" name="Rectangle 198"/>
              <p:cNvSpPr>
                <a:spLocks noChangeArrowheads="1"/>
              </p:cNvSpPr>
              <p:nvPr/>
            </p:nvSpPr>
            <p:spPr bwMode="auto">
              <a:xfrm>
                <a:off x="1556" y="2369"/>
                <a:ext cx="151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nc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3" name="Rectangle 199"/>
              <p:cNvSpPr>
                <a:spLocks noChangeArrowheads="1"/>
              </p:cNvSpPr>
              <p:nvPr/>
            </p:nvSpPr>
            <p:spPr bwMode="auto">
              <a:xfrm>
                <a:off x="1656" y="2369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4" name="Rectangle 200"/>
              <p:cNvSpPr>
                <a:spLocks noChangeArrowheads="1"/>
              </p:cNvSpPr>
              <p:nvPr/>
            </p:nvSpPr>
            <p:spPr bwMode="auto">
              <a:xfrm>
                <a:off x="1686" y="2369"/>
                <a:ext cx="207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ude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5" name="Rectangle 201"/>
              <p:cNvSpPr>
                <a:spLocks noChangeArrowheads="1"/>
              </p:cNvSpPr>
              <p:nvPr/>
            </p:nvSpPr>
            <p:spPr bwMode="auto">
              <a:xfrm>
                <a:off x="1838" y="2369"/>
                <a:ext cx="73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6" name="Rectangle 202"/>
              <p:cNvSpPr>
                <a:spLocks noChangeArrowheads="1"/>
              </p:cNvSpPr>
              <p:nvPr/>
            </p:nvSpPr>
            <p:spPr bwMode="auto">
              <a:xfrm>
                <a:off x="1865" y="2369"/>
                <a:ext cx="113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1929" y="2369"/>
                <a:ext cx="13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5/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8" name="Rectangle 204"/>
              <p:cNvSpPr>
                <a:spLocks noChangeArrowheads="1"/>
              </p:cNvSpPr>
              <p:nvPr/>
            </p:nvSpPr>
            <p:spPr bwMode="auto">
              <a:xfrm>
                <a:off x="2011" y="2369"/>
                <a:ext cx="113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9" name="Rectangle 205"/>
              <p:cNvSpPr>
                <a:spLocks noChangeArrowheads="1"/>
              </p:cNvSpPr>
              <p:nvPr/>
            </p:nvSpPr>
            <p:spPr bwMode="auto">
              <a:xfrm>
                <a:off x="2076" y="2369"/>
                <a:ext cx="23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38 e</a:t>
                </a: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31" name="Group 407"/>
            <p:cNvGrpSpPr>
              <a:grpSpLocks/>
            </p:cNvGrpSpPr>
            <p:nvPr/>
          </p:nvGrpSpPr>
          <p:grpSpPr bwMode="auto">
            <a:xfrm>
              <a:off x="1106" y="2369"/>
              <a:ext cx="3907" cy="1269"/>
              <a:chOff x="1106" y="2369"/>
              <a:chExt cx="3907" cy="1269"/>
            </a:xfrm>
            <a:grpFill/>
          </p:grpSpPr>
          <p:sp>
            <p:nvSpPr>
              <p:cNvPr id="1231" name="Rectangle 207"/>
              <p:cNvSpPr>
                <a:spLocks noChangeArrowheads="1"/>
              </p:cNvSpPr>
              <p:nvPr/>
            </p:nvSpPr>
            <p:spPr bwMode="auto">
              <a:xfrm>
                <a:off x="2255" y="2369"/>
                <a:ext cx="13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m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32" name="Rectangle 208"/>
              <p:cNvSpPr>
                <a:spLocks noChangeArrowheads="1"/>
              </p:cNvSpPr>
              <p:nvPr/>
            </p:nvSpPr>
            <p:spPr bwMode="auto">
              <a:xfrm>
                <a:off x="2337" y="2369"/>
                <a:ext cx="13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pl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33" name="Rectangle 209"/>
              <p:cNvSpPr>
                <a:spLocks noChangeArrowheads="1"/>
              </p:cNvSpPr>
              <p:nvPr/>
            </p:nvSpPr>
            <p:spPr bwMode="auto">
              <a:xfrm>
                <a:off x="2420" y="2369"/>
                <a:ext cx="208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oye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34" name="Rectangle 210"/>
              <p:cNvSpPr>
                <a:spLocks noChangeArrowheads="1"/>
              </p:cNvSpPr>
              <p:nvPr/>
            </p:nvSpPr>
            <p:spPr bwMode="auto">
              <a:xfrm>
                <a:off x="2572" y="2369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35" name="Rectangle 211"/>
              <p:cNvSpPr>
                <a:spLocks noChangeArrowheads="1"/>
              </p:cNvSpPr>
              <p:nvPr/>
            </p:nvSpPr>
            <p:spPr bwMode="auto">
              <a:xfrm>
                <a:off x="2619" y="2369"/>
                <a:ext cx="89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36" name="Rectangle 212"/>
              <p:cNvSpPr>
                <a:spLocks noChangeArrowheads="1"/>
              </p:cNvSpPr>
              <p:nvPr/>
            </p:nvSpPr>
            <p:spPr bwMode="auto">
              <a:xfrm>
                <a:off x="2660" y="2369"/>
                <a:ext cx="194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or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37" name="Rectangle 213"/>
              <p:cNvSpPr>
                <a:spLocks noChangeArrowheads="1"/>
              </p:cNvSpPr>
              <p:nvPr/>
            </p:nvSpPr>
            <p:spPr bwMode="auto">
              <a:xfrm>
                <a:off x="2801" y="2369"/>
                <a:ext cx="13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m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38" name="Rectangle 214"/>
              <p:cNvSpPr>
                <a:spLocks noChangeArrowheads="1"/>
              </p:cNvSpPr>
              <p:nvPr/>
            </p:nvSpPr>
            <p:spPr bwMode="auto">
              <a:xfrm>
                <a:off x="2884" y="2369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39" name="Rectangle 215"/>
              <p:cNvSpPr>
                <a:spLocks noChangeArrowheads="1"/>
              </p:cNvSpPr>
              <p:nvPr/>
            </p:nvSpPr>
            <p:spPr bwMode="auto">
              <a:xfrm>
                <a:off x="2930" y="2369"/>
                <a:ext cx="13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di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0" name="Rectangle 216"/>
              <p:cNvSpPr>
                <a:spLocks noChangeArrowheads="1"/>
              </p:cNvSpPr>
              <p:nvPr/>
            </p:nvSpPr>
            <p:spPr bwMode="auto">
              <a:xfrm>
                <a:off x="3012" y="2369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1" name="Rectangle 217"/>
              <p:cNvSpPr>
                <a:spLocks noChangeArrowheads="1"/>
              </p:cNvSpPr>
              <p:nvPr/>
            </p:nvSpPr>
            <p:spPr bwMode="auto">
              <a:xfrm>
                <a:off x="3059" y="2369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 dirty="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242" name="Rectangle 218"/>
              <p:cNvSpPr>
                <a:spLocks noChangeArrowheads="1"/>
              </p:cNvSpPr>
              <p:nvPr/>
            </p:nvSpPr>
            <p:spPr bwMode="auto">
              <a:xfrm>
                <a:off x="3106" y="2369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3" name="Rectangle 219"/>
              <p:cNvSpPr>
                <a:spLocks noChangeArrowheads="1"/>
              </p:cNvSpPr>
              <p:nvPr/>
            </p:nvSpPr>
            <p:spPr bwMode="auto">
              <a:xfrm>
                <a:off x="3136" y="2369"/>
                <a:ext cx="16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of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4" name="Rectangle 220"/>
              <p:cNvSpPr>
                <a:spLocks noChangeArrowheads="1"/>
              </p:cNvSpPr>
              <p:nvPr/>
            </p:nvSpPr>
            <p:spPr bwMode="auto">
              <a:xfrm>
                <a:off x="3250" y="2369"/>
                <a:ext cx="8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5" name="Rectangle 221"/>
              <p:cNvSpPr>
                <a:spLocks noChangeArrowheads="1"/>
              </p:cNvSpPr>
              <p:nvPr/>
            </p:nvSpPr>
            <p:spPr bwMode="auto">
              <a:xfrm>
                <a:off x="3285" y="2369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6" name="Rectangle 222"/>
              <p:cNvSpPr>
                <a:spLocks noChangeArrowheads="1"/>
              </p:cNvSpPr>
              <p:nvPr/>
            </p:nvSpPr>
            <p:spPr bwMode="auto">
              <a:xfrm>
                <a:off x="3315" y="2369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7" name="Rectangle 223"/>
              <p:cNvSpPr>
                <a:spLocks noChangeArrowheads="1"/>
              </p:cNvSpPr>
              <p:nvPr/>
            </p:nvSpPr>
            <p:spPr bwMode="auto">
              <a:xfrm>
                <a:off x="3362" y="2369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8" name="Rectangle 224"/>
              <p:cNvSpPr>
                <a:spLocks noChangeArrowheads="1"/>
              </p:cNvSpPr>
              <p:nvPr/>
            </p:nvSpPr>
            <p:spPr bwMode="auto">
              <a:xfrm>
                <a:off x="3409" y="2369"/>
                <a:ext cx="12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rs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49" name="Rectangle 225"/>
              <p:cNvSpPr>
                <a:spLocks noChangeArrowheads="1"/>
              </p:cNvSpPr>
              <p:nvPr/>
            </p:nvSpPr>
            <p:spPr bwMode="auto">
              <a:xfrm>
                <a:off x="3485" y="2369"/>
                <a:ext cx="104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0" name="Rectangle 226"/>
              <p:cNvSpPr>
                <a:spLocks noChangeArrowheads="1"/>
              </p:cNvSpPr>
              <p:nvPr/>
            </p:nvSpPr>
            <p:spPr bwMode="auto">
              <a:xfrm>
                <a:off x="3541" y="2369"/>
                <a:ext cx="160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n 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1" name="Rectangle 227"/>
              <p:cNvSpPr>
                <a:spLocks noChangeArrowheads="1"/>
              </p:cNvSpPr>
              <p:nvPr/>
            </p:nvSpPr>
            <p:spPr bwMode="auto">
              <a:xfrm>
                <a:off x="3649" y="2369"/>
                <a:ext cx="151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 dirty="0">
                    <a:solidFill>
                      <a:srgbClr val="000000"/>
                    </a:solidFill>
                    <a:latin typeface="Times New Roman" pitchFamily="18" charset="0"/>
                  </a:rPr>
                  <a:t>he</a:t>
                </a: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1252" name="Rectangle 228"/>
              <p:cNvSpPr>
                <a:spLocks noChangeArrowheads="1"/>
              </p:cNvSpPr>
              <p:nvPr/>
            </p:nvSpPr>
            <p:spPr bwMode="auto">
              <a:xfrm>
                <a:off x="3749" y="2369"/>
                <a:ext cx="291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Com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3" name="Rectangle 229"/>
              <p:cNvSpPr>
                <a:spLocks noChangeArrowheads="1"/>
              </p:cNvSpPr>
              <p:nvPr/>
            </p:nvSpPr>
            <p:spPr bwMode="auto">
              <a:xfrm>
                <a:off x="3982" y="2369"/>
                <a:ext cx="13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m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4" name="Rectangle 230"/>
              <p:cNvSpPr>
                <a:spLocks noChangeArrowheads="1"/>
              </p:cNvSpPr>
              <p:nvPr/>
            </p:nvSpPr>
            <p:spPr bwMode="auto">
              <a:xfrm>
                <a:off x="4064" y="2369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5" name="Rectangle 231"/>
              <p:cNvSpPr>
                <a:spLocks noChangeArrowheads="1"/>
              </p:cNvSpPr>
              <p:nvPr/>
            </p:nvSpPr>
            <p:spPr bwMode="auto">
              <a:xfrm>
                <a:off x="4093" y="2369"/>
                <a:ext cx="89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6" name="Rectangle 232"/>
              <p:cNvSpPr>
                <a:spLocks noChangeArrowheads="1"/>
              </p:cNvSpPr>
              <p:nvPr/>
            </p:nvSpPr>
            <p:spPr bwMode="auto">
              <a:xfrm>
                <a:off x="4134" y="2369"/>
                <a:ext cx="89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7" name="Rectangle 233"/>
              <p:cNvSpPr>
                <a:spLocks noChangeArrowheads="1"/>
              </p:cNvSpPr>
              <p:nvPr/>
            </p:nvSpPr>
            <p:spPr bwMode="auto">
              <a:xfrm>
                <a:off x="4175" y="2369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8" name="Rectangle 234"/>
              <p:cNvSpPr>
                <a:spLocks noChangeArrowheads="1"/>
              </p:cNvSpPr>
              <p:nvPr/>
            </p:nvSpPr>
            <p:spPr bwMode="auto">
              <a:xfrm>
                <a:off x="4204" y="2369"/>
                <a:ext cx="207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one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59" name="Rectangle 235"/>
              <p:cNvSpPr>
                <a:spLocks noChangeArrowheads="1"/>
              </p:cNvSpPr>
              <p:nvPr/>
            </p:nvSpPr>
            <p:spPr bwMode="auto">
              <a:xfrm>
                <a:off x="4357" y="2369"/>
                <a:ext cx="397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d Corps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0" name="Rectangle 236"/>
              <p:cNvSpPr>
                <a:spLocks noChangeArrowheads="1"/>
              </p:cNvSpPr>
              <p:nvPr/>
            </p:nvSpPr>
            <p:spPr bwMode="auto">
              <a:xfrm>
                <a:off x="4689" y="2369"/>
                <a:ext cx="154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w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1" name="Rectangle 237"/>
              <p:cNvSpPr>
                <a:spLocks noChangeArrowheads="1"/>
              </p:cNvSpPr>
              <p:nvPr/>
            </p:nvSpPr>
            <p:spPr bwMode="auto">
              <a:xfrm>
                <a:off x="4792" y="2369"/>
                <a:ext cx="18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ho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2" name="Rectangle 238"/>
              <p:cNvSpPr>
                <a:spLocks noChangeArrowheads="1"/>
              </p:cNvSpPr>
              <p:nvPr/>
            </p:nvSpPr>
            <p:spPr bwMode="auto">
              <a:xfrm>
                <a:off x="1157" y="2492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3" name="Rectangle 239"/>
              <p:cNvSpPr>
                <a:spLocks noChangeArrowheads="1"/>
              </p:cNvSpPr>
              <p:nvPr/>
            </p:nvSpPr>
            <p:spPr bwMode="auto">
              <a:xfrm>
                <a:off x="1204" y="2492"/>
                <a:ext cx="13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re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4" name="Rectangle 240"/>
              <p:cNvSpPr>
                <a:spLocks noChangeArrowheads="1"/>
              </p:cNvSpPr>
              <p:nvPr/>
            </p:nvSpPr>
            <p:spPr bwMode="auto">
              <a:xfrm>
                <a:off x="1286" y="2492"/>
                <a:ext cx="110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5" name="Rectangle 241"/>
              <p:cNvSpPr>
                <a:spLocks noChangeArrowheads="1"/>
              </p:cNvSpPr>
              <p:nvPr/>
            </p:nvSpPr>
            <p:spPr bwMode="auto">
              <a:xfrm>
                <a:off x="1348" y="2492"/>
                <a:ext cx="207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unc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6" name="Rectangle 242"/>
              <p:cNvSpPr>
                <a:spLocks noChangeArrowheads="1"/>
              </p:cNvSpPr>
              <p:nvPr/>
            </p:nvSpPr>
            <p:spPr bwMode="auto">
              <a:xfrm>
                <a:off x="1501" y="2492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7" name="Rectangle 243"/>
              <p:cNvSpPr>
                <a:spLocks noChangeArrowheads="1"/>
              </p:cNvSpPr>
              <p:nvPr/>
            </p:nvSpPr>
            <p:spPr bwMode="auto">
              <a:xfrm>
                <a:off x="1530" y="2492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8" name="Rectangle 244"/>
              <p:cNvSpPr>
                <a:spLocks noChangeArrowheads="1"/>
              </p:cNvSpPr>
              <p:nvPr/>
            </p:nvSpPr>
            <p:spPr bwMode="auto">
              <a:xfrm>
                <a:off x="1559" y="2492"/>
                <a:ext cx="188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oni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69" name="Rectangle 245"/>
              <p:cNvSpPr>
                <a:spLocks noChangeArrowheads="1"/>
              </p:cNvSpPr>
              <p:nvPr/>
            </p:nvSpPr>
            <p:spPr bwMode="auto">
              <a:xfrm>
                <a:off x="1694" y="2492"/>
                <a:ext cx="23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ng 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0" name="Rectangle 246"/>
              <p:cNvSpPr>
                <a:spLocks noChangeArrowheads="1"/>
              </p:cNvSpPr>
              <p:nvPr/>
            </p:nvSpPr>
            <p:spPr bwMode="auto">
              <a:xfrm>
                <a:off x="1873" y="2492"/>
                <a:ext cx="89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1" name="Rectangle 247"/>
              <p:cNvSpPr>
                <a:spLocks noChangeArrowheads="1"/>
              </p:cNvSpPr>
              <p:nvPr/>
            </p:nvSpPr>
            <p:spPr bwMode="auto">
              <a:xfrm>
                <a:off x="1914" y="2492"/>
                <a:ext cx="13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2" name="Rectangle 248"/>
              <p:cNvSpPr>
                <a:spLocks noChangeArrowheads="1"/>
              </p:cNvSpPr>
              <p:nvPr/>
            </p:nvSpPr>
            <p:spPr bwMode="auto">
              <a:xfrm>
                <a:off x="1999" y="2492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3" name="Rectangle 249"/>
              <p:cNvSpPr>
                <a:spLocks noChangeArrowheads="1"/>
              </p:cNvSpPr>
              <p:nvPr/>
            </p:nvSpPr>
            <p:spPr bwMode="auto">
              <a:xfrm>
                <a:off x="2029" y="2492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4" name="Rectangle 250"/>
              <p:cNvSpPr>
                <a:spLocks noChangeArrowheads="1"/>
              </p:cNvSpPr>
              <p:nvPr/>
            </p:nvSpPr>
            <p:spPr bwMode="auto">
              <a:xfrm>
                <a:off x="2076" y="2492"/>
                <a:ext cx="8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5" name="Rectangle 251"/>
              <p:cNvSpPr>
                <a:spLocks noChangeArrowheads="1"/>
              </p:cNvSpPr>
              <p:nvPr/>
            </p:nvSpPr>
            <p:spPr bwMode="auto">
              <a:xfrm>
                <a:off x="2111" y="2492"/>
                <a:ext cx="8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f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6" name="Rectangle 252"/>
              <p:cNvSpPr>
                <a:spLocks noChangeArrowheads="1"/>
              </p:cNvSpPr>
              <p:nvPr/>
            </p:nvSpPr>
            <p:spPr bwMode="auto">
              <a:xfrm>
                <a:off x="2146" y="2492"/>
                <a:ext cx="179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Cl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7" name="Rectangle 253"/>
              <p:cNvSpPr>
                <a:spLocks noChangeArrowheads="1"/>
              </p:cNvSpPr>
              <p:nvPr/>
            </p:nvSpPr>
            <p:spPr bwMode="auto">
              <a:xfrm>
                <a:off x="2273" y="2492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8" name="Rectangle 254"/>
              <p:cNvSpPr>
                <a:spLocks noChangeArrowheads="1"/>
              </p:cNvSpPr>
              <p:nvPr/>
            </p:nvSpPr>
            <p:spPr bwMode="auto">
              <a:xfrm>
                <a:off x="2302" y="2492"/>
                <a:ext cx="132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ni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79" name="Rectangle 255"/>
              <p:cNvSpPr>
                <a:spLocks noChangeArrowheads="1"/>
              </p:cNvSpPr>
              <p:nvPr/>
            </p:nvSpPr>
            <p:spPr bwMode="auto">
              <a:xfrm>
                <a:off x="2385" y="2492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0" name="Rectangle 256"/>
              <p:cNvSpPr>
                <a:spLocks noChangeArrowheads="1"/>
              </p:cNvSpPr>
              <p:nvPr/>
            </p:nvSpPr>
            <p:spPr bwMode="auto">
              <a:xfrm>
                <a:off x="2432" y="2492"/>
                <a:ext cx="76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1" name="Rectangle 257"/>
              <p:cNvSpPr>
                <a:spLocks noChangeArrowheads="1"/>
              </p:cNvSpPr>
              <p:nvPr/>
            </p:nvSpPr>
            <p:spPr bwMode="auto">
              <a:xfrm>
                <a:off x="2461" y="2492"/>
                <a:ext cx="95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2" name="Rectangle 258"/>
              <p:cNvSpPr>
                <a:spLocks noChangeArrowheads="1"/>
              </p:cNvSpPr>
              <p:nvPr/>
            </p:nvSpPr>
            <p:spPr bwMode="auto">
              <a:xfrm>
                <a:off x="2508" y="2492"/>
                <a:ext cx="129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n.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3" name="Rectangle 259"/>
              <p:cNvSpPr>
                <a:spLocks noChangeArrowheads="1"/>
              </p:cNvSpPr>
              <p:nvPr/>
            </p:nvSpPr>
            <p:spPr bwMode="auto">
              <a:xfrm>
                <a:off x="2587" y="2492"/>
                <a:ext cx="73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4" name="Rectangle 260"/>
              <p:cNvSpPr>
                <a:spLocks noChangeArrowheads="1"/>
              </p:cNvSpPr>
              <p:nvPr/>
            </p:nvSpPr>
            <p:spPr bwMode="auto">
              <a:xfrm>
                <a:off x="1157" y="2612"/>
                <a:ext cx="73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5" name="Rectangle 261"/>
              <p:cNvSpPr>
                <a:spLocks noChangeArrowheads="1"/>
              </p:cNvSpPr>
              <p:nvPr/>
            </p:nvSpPr>
            <p:spPr bwMode="auto">
              <a:xfrm>
                <a:off x="1157" y="2735"/>
                <a:ext cx="73" cy="1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3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6" name="Rectangle 262"/>
              <p:cNvSpPr>
                <a:spLocks noChangeArrowheads="1"/>
              </p:cNvSpPr>
              <p:nvPr/>
            </p:nvSpPr>
            <p:spPr bwMode="auto">
              <a:xfrm>
                <a:off x="2551" y="2860"/>
                <a:ext cx="186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PI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7" name="Rectangle 263"/>
              <p:cNvSpPr>
                <a:spLocks noChangeArrowheads="1"/>
              </p:cNvSpPr>
              <p:nvPr/>
            </p:nvSpPr>
            <p:spPr bwMode="auto">
              <a:xfrm>
                <a:off x="2677" y="2860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8" name="Rectangle 264"/>
              <p:cNvSpPr>
                <a:spLocks noChangeArrowheads="1"/>
              </p:cNvSpPr>
              <p:nvPr/>
            </p:nvSpPr>
            <p:spPr bwMode="auto">
              <a:xfrm>
                <a:off x="2712" y="2860"/>
                <a:ext cx="161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H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89" name="Rectangle 265"/>
              <p:cNvSpPr>
                <a:spLocks noChangeArrowheads="1"/>
              </p:cNvSpPr>
              <p:nvPr/>
            </p:nvSpPr>
            <p:spPr bwMode="auto">
              <a:xfrm>
                <a:off x="2813" y="2860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0" name="Rectangle 266"/>
              <p:cNvSpPr>
                <a:spLocks noChangeArrowheads="1"/>
              </p:cNvSpPr>
              <p:nvPr/>
            </p:nvSpPr>
            <p:spPr bwMode="auto">
              <a:xfrm>
                <a:off x="2852" y="2860"/>
                <a:ext cx="114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1" name="Rectangle 267"/>
              <p:cNvSpPr>
                <a:spLocks noChangeArrowheads="1"/>
              </p:cNvSpPr>
              <p:nvPr/>
            </p:nvSpPr>
            <p:spPr bwMode="auto">
              <a:xfrm>
                <a:off x="2907" y="2860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2" name="Rectangle 268"/>
              <p:cNvSpPr>
                <a:spLocks noChangeArrowheads="1"/>
              </p:cNvSpPr>
              <p:nvPr/>
            </p:nvSpPr>
            <p:spPr bwMode="auto">
              <a:xfrm>
                <a:off x="2947" y="2860"/>
                <a:ext cx="130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o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3" name="Rectangle 269"/>
              <p:cNvSpPr>
                <a:spLocks noChangeArrowheads="1"/>
              </p:cNvSpPr>
              <p:nvPr/>
            </p:nvSpPr>
            <p:spPr bwMode="auto">
              <a:xfrm>
                <a:off x="3017" y="2860"/>
                <a:ext cx="106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r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4" name="Rectangle 270"/>
              <p:cNvSpPr>
                <a:spLocks noChangeArrowheads="1"/>
              </p:cNvSpPr>
              <p:nvPr/>
            </p:nvSpPr>
            <p:spPr bwMode="auto">
              <a:xfrm>
                <a:off x="3064" y="2860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5" name="Rectangle 271"/>
              <p:cNvSpPr>
                <a:spLocks noChangeArrowheads="1"/>
              </p:cNvSpPr>
              <p:nvPr/>
            </p:nvSpPr>
            <p:spPr bwMode="auto">
              <a:xfrm>
                <a:off x="3104" y="2860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6" name="Rectangle 272"/>
              <p:cNvSpPr>
                <a:spLocks noChangeArrowheads="1"/>
              </p:cNvSpPr>
              <p:nvPr/>
            </p:nvSpPr>
            <p:spPr bwMode="auto">
              <a:xfrm>
                <a:off x="3166" y="2860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7" name="Rectangle 273"/>
              <p:cNvSpPr>
                <a:spLocks noChangeArrowheads="1"/>
              </p:cNvSpPr>
              <p:nvPr/>
            </p:nvSpPr>
            <p:spPr bwMode="auto">
              <a:xfrm>
                <a:off x="3228" y="2860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8" name="Rectangle 274"/>
              <p:cNvSpPr>
                <a:spLocks noChangeArrowheads="1"/>
              </p:cNvSpPr>
              <p:nvPr/>
            </p:nvSpPr>
            <p:spPr bwMode="auto">
              <a:xfrm>
                <a:off x="3267" y="2860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99" name="Rectangle 275"/>
              <p:cNvSpPr>
                <a:spLocks noChangeArrowheads="1"/>
              </p:cNvSpPr>
              <p:nvPr/>
            </p:nvSpPr>
            <p:spPr bwMode="auto">
              <a:xfrm>
                <a:off x="3303" y="2860"/>
                <a:ext cx="161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D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0" name="Rectangle 276"/>
              <p:cNvSpPr>
                <a:spLocks noChangeArrowheads="1"/>
              </p:cNvSpPr>
              <p:nvPr/>
            </p:nvSpPr>
            <p:spPr bwMode="auto">
              <a:xfrm>
                <a:off x="3405" y="2860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1" name="Rectangle 277"/>
              <p:cNvSpPr>
                <a:spLocks noChangeArrowheads="1"/>
              </p:cNvSpPr>
              <p:nvPr/>
            </p:nvSpPr>
            <p:spPr bwMode="auto">
              <a:xfrm>
                <a:off x="3467" y="2860"/>
                <a:ext cx="98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2" name="Rectangle 278"/>
              <p:cNvSpPr>
                <a:spLocks noChangeArrowheads="1"/>
              </p:cNvSpPr>
              <p:nvPr/>
            </p:nvSpPr>
            <p:spPr bwMode="auto">
              <a:xfrm>
                <a:off x="3507" y="2860"/>
                <a:ext cx="122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3" name="Rectangle 279"/>
              <p:cNvSpPr>
                <a:spLocks noChangeArrowheads="1"/>
              </p:cNvSpPr>
              <p:nvPr/>
            </p:nvSpPr>
            <p:spPr bwMode="auto">
              <a:xfrm>
                <a:off x="3569" y="2860"/>
                <a:ext cx="93" cy="19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7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4" name="Rectangle 280"/>
              <p:cNvSpPr>
                <a:spLocks noChangeArrowheads="1"/>
              </p:cNvSpPr>
              <p:nvPr/>
            </p:nvSpPr>
            <p:spPr bwMode="auto">
              <a:xfrm>
                <a:off x="1157" y="3025"/>
                <a:ext cx="200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Ye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5" name="Rectangle 281"/>
              <p:cNvSpPr>
                <a:spLocks noChangeArrowheads="1"/>
              </p:cNvSpPr>
              <p:nvPr/>
            </p:nvSpPr>
            <p:spPr bwMode="auto">
              <a:xfrm>
                <a:off x="1301" y="3025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6" name="Rectangle 282"/>
              <p:cNvSpPr>
                <a:spLocks noChangeArrowheads="1"/>
              </p:cNvSpPr>
              <p:nvPr/>
            </p:nvSpPr>
            <p:spPr bwMode="auto">
              <a:xfrm>
                <a:off x="1355" y="3025"/>
                <a:ext cx="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r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7" name="Rectangle 283"/>
              <p:cNvSpPr>
                <a:spLocks noChangeArrowheads="1"/>
              </p:cNvSpPr>
              <p:nvPr/>
            </p:nvSpPr>
            <p:spPr bwMode="auto">
              <a:xfrm>
                <a:off x="1397" y="3025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8" name="Rectangle 284"/>
              <p:cNvSpPr>
                <a:spLocks noChangeArrowheads="1"/>
              </p:cNvSpPr>
              <p:nvPr/>
            </p:nvSpPr>
            <p:spPr bwMode="auto">
              <a:xfrm>
                <a:off x="2077" y="3025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1994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09" name="Rectangle 285"/>
              <p:cNvSpPr>
                <a:spLocks noChangeArrowheads="1"/>
              </p:cNvSpPr>
              <p:nvPr/>
            </p:nvSpPr>
            <p:spPr bwMode="auto">
              <a:xfrm>
                <a:off x="2323" y="3025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0" name="Rectangle 286"/>
              <p:cNvSpPr>
                <a:spLocks noChangeArrowheads="1"/>
              </p:cNvSpPr>
              <p:nvPr/>
            </p:nvSpPr>
            <p:spPr bwMode="auto">
              <a:xfrm>
                <a:off x="2711" y="3025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2001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1" name="Rectangle 287"/>
              <p:cNvSpPr>
                <a:spLocks noChangeArrowheads="1"/>
              </p:cNvSpPr>
              <p:nvPr/>
            </p:nvSpPr>
            <p:spPr bwMode="auto">
              <a:xfrm>
                <a:off x="2958" y="3025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2" name="Rectangle 288"/>
              <p:cNvSpPr>
                <a:spLocks noChangeArrowheads="1"/>
              </p:cNvSpPr>
              <p:nvPr/>
            </p:nvSpPr>
            <p:spPr bwMode="auto">
              <a:xfrm>
                <a:off x="3345" y="3025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2004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3" name="Rectangle 289"/>
              <p:cNvSpPr>
                <a:spLocks noChangeArrowheads="1"/>
              </p:cNvSpPr>
              <p:nvPr/>
            </p:nvSpPr>
            <p:spPr bwMode="auto">
              <a:xfrm>
                <a:off x="3592" y="3025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4" name="Rectangle 290"/>
              <p:cNvSpPr>
                <a:spLocks noChangeArrowheads="1"/>
              </p:cNvSpPr>
              <p:nvPr/>
            </p:nvSpPr>
            <p:spPr bwMode="auto">
              <a:xfrm>
                <a:off x="3899" y="3025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2009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5" name="Rectangle 291"/>
              <p:cNvSpPr>
                <a:spLocks noChangeArrowheads="1"/>
              </p:cNvSpPr>
              <p:nvPr/>
            </p:nvSpPr>
            <p:spPr bwMode="auto">
              <a:xfrm>
                <a:off x="4146" y="3025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6" name="Rectangle 292"/>
              <p:cNvSpPr>
                <a:spLocks noChangeArrowheads="1"/>
              </p:cNvSpPr>
              <p:nvPr/>
            </p:nvSpPr>
            <p:spPr bwMode="auto">
              <a:xfrm>
                <a:off x="4455" y="3025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2011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7" name="Rectangle 293"/>
              <p:cNvSpPr>
                <a:spLocks noChangeArrowheads="1"/>
              </p:cNvSpPr>
              <p:nvPr/>
            </p:nvSpPr>
            <p:spPr bwMode="auto">
              <a:xfrm>
                <a:off x="4702" y="3025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18" name="Freeform 294"/>
              <p:cNvSpPr>
                <a:spLocks/>
              </p:cNvSpPr>
              <p:nvPr/>
            </p:nvSpPr>
            <p:spPr bwMode="auto">
              <a:xfrm>
                <a:off x="1106" y="301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1106" y="301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1110" y="3015"/>
                <a:ext cx="918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389" y="6"/>
                  </a:cxn>
                  <a:cxn ang="0">
                    <a:pos x="1389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1389" h="6">
                    <a:moveTo>
                      <a:pt x="0" y="6"/>
                    </a:moveTo>
                    <a:lnTo>
                      <a:pt x="0" y="6"/>
                    </a:lnTo>
                    <a:lnTo>
                      <a:pt x="1389" y="6"/>
                    </a:lnTo>
                    <a:lnTo>
                      <a:pt x="1389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2028" y="301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2032" y="3015"/>
                <a:ext cx="630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54" y="6"/>
                  </a:cxn>
                  <a:cxn ang="0">
                    <a:pos x="954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54" h="6">
                    <a:moveTo>
                      <a:pt x="0" y="6"/>
                    </a:moveTo>
                    <a:lnTo>
                      <a:pt x="0" y="6"/>
                    </a:lnTo>
                    <a:lnTo>
                      <a:pt x="954" y="6"/>
                    </a:lnTo>
                    <a:lnTo>
                      <a:pt x="954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3" name="Freeform 299"/>
              <p:cNvSpPr>
                <a:spLocks/>
              </p:cNvSpPr>
              <p:nvPr/>
            </p:nvSpPr>
            <p:spPr bwMode="auto">
              <a:xfrm>
                <a:off x="2662" y="301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4" name="Freeform 300"/>
              <p:cNvSpPr>
                <a:spLocks/>
              </p:cNvSpPr>
              <p:nvPr/>
            </p:nvSpPr>
            <p:spPr bwMode="auto">
              <a:xfrm>
                <a:off x="2666" y="3015"/>
                <a:ext cx="631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54" y="6"/>
                  </a:cxn>
                  <a:cxn ang="0">
                    <a:pos x="954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54" h="6">
                    <a:moveTo>
                      <a:pt x="0" y="6"/>
                    </a:moveTo>
                    <a:lnTo>
                      <a:pt x="0" y="6"/>
                    </a:lnTo>
                    <a:lnTo>
                      <a:pt x="954" y="6"/>
                    </a:lnTo>
                    <a:lnTo>
                      <a:pt x="954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5" name="Freeform 301"/>
              <p:cNvSpPr>
                <a:spLocks/>
              </p:cNvSpPr>
              <p:nvPr/>
            </p:nvSpPr>
            <p:spPr bwMode="auto">
              <a:xfrm>
                <a:off x="3297" y="3015"/>
                <a:ext cx="3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6" name="Freeform 302"/>
              <p:cNvSpPr>
                <a:spLocks/>
              </p:cNvSpPr>
              <p:nvPr/>
            </p:nvSpPr>
            <p:spPr bwMode="auto">
              <a:xfrm>
                <a:off x="3300" y="3015"/>
                <a:ext cx="550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832" y="6"/>
                  </a:cxn>
                  <a:cxn ang="0">
                    <a:pos x="832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832" h="6">
                    <a:moveTo>
                      <a:pt x="0" y="6"/>
                    </a:moveTo>
                    <a:lnTo>
                      <a:pt x="0" y="6"/>
                    </a:lnTo>
                    <a:lnTo>
                      <a:pt x="832" y="6"/>
                    </a:lnTo>
                    <a:lnTo>
                      <a:pt x="832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7" name="Freeform 303"/>
              <p:cNvSpPr>
                <a:spLocks/>
              </p:cNvSpPr>
              <p:nvPr/>
            </p:nvSpPr>
            <p:spPr bwMode="auto">
              <a:xfrm>
                <a:off x="3850" y="3015"/>
                <a:ext cx="5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0" y="6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8" name="Freeform 304"/>
              <p:cNvSpPr>
                <a:spLocks/>
              </p:cNvSpPr>
              <p:nvPr/>
            </p:nvSpPr>
            <p:spPr bwMode="auto">
              <a:xfrm>
                <a:off x="3855" y="3015"/>
                <a:ext cx="552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835" y="6"/>
                  </a:cxn>
                  <a:cxn ang="0">
                    <a:pos x="835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835" h="6">
                    <a:moveTo>
                      <a:pt x="0" y="6"/>
                    </a:moveTo>
                    <a:lnTo>
                      <a:pt x="0" y="6"/>
                    </a:lnTo>
                    <a:lnTo>
                      <a:pt x="835" y="6"/>
                    </a:lnTo>
                    <a:lnTo>
                      <a:pt x="835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29" name="Freeform 305"/>
              <p:cNvSpPr>
                <a:spLocks/>
              </p:cNvSpPr>
              <p:nvPr/>
            </p:nvSpPr>
            <p:spPr bwMode="auto">
              <a:xfrm>
                <a:off x="4407" y="301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0" name="Freeform 306"/>
              <p:cNvSpPr>
                <a:spLocks/>
              </p:cNvSpPr>
              <p:nvPr/>
            </p:nvSpPr>
            <p:spPr bwMode="auto">
              <a:xfrm>
                <a:off x="4411" y="3015"/>
                <a:ext cx="598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906" y="6"/>
                  </a:cxn>
                  <a:cxn ang="0">
                    <a:pos x="90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906" h="6">
                    <a:moveTo>
                      <a:pt x="0" y="6"/>
                    </a:moveTo>
                    <a:lnTo>
                      <a:pt x="0" y="6"/>
                    </a:lnTo>
                    <a:lnTo>
                      <a:pt x="906" y="6"/>
                    </a:lnTo>
                    <a:lnTo>
                      <a:pt x="90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1" name="Freeform 307"/>
              <p:cNvSpPr>
                <a:spLocks/>
              </p:cNvSpPr>
              <p:nvPr/>
            </p:nvSpPr>
            <p:spPr bwMode="auto">
              <a:xfrm>
                <a:off x="5009" y="301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2" name="Freeform 308"/>
              <p:cNvSpPr>
                <a:spLocks/>
              </p:cNvSpPr>
              <p:nvPr/>
            </p:nvSpPr>
            <p:spPr bwMode="auto">
              <a:xfrm>
                <a:off x="5009" y="3015"/>
                <a:ext cx="4" cy="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3" name="Freeform 309"/>
              <p:cNvSpPr>
                <a:spLocks/>
              </p:cNvSpPr>
              <p:nvPr/>
            </p:nvSpPr>
            <p:spPr bwMode="auto">
              <a:xfrm>
                <a:off x="1106" y="3019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4" name="Freeform 310"/>
              <p:cNvSpPr>
                <a:spLocks/>
              </p:cNvSpPr>
              <p:nvPr/>
            </p:nvSpPr>
            <p:spPr bwMode="auto">
              <a:xfrm>
                <a:off x="2028" y="3019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5" name="Freeform 311"/>
              <p:cNvSpPr>
                <a:spLocks/>
              </p:cNvSpPr>
              <p:nvPr/>
            </p:nvSpPr>
            <p:spPr bwMode="auto">
              <a:xfrm>
                <a:off x="2662" y="3019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6" name="Freeform 312"/>
              <p:cNvSpPr>
                <a:spLocks/>
              </p:cNvSpPr>
              <p:nvPr/>
            </p:nvSpPr>
            <p:spPr bwMode="auto">
              <a:xfrm>
                <a:off x="3297" y="3019"/>
                <a:ext cx="3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7" name="Freeform 313"/>
              <p:cNvSpPr>
                <a:spLocks/>
              </p:cNvSpPr>
              <p:nvPr/>
            </p:nvSpPr>
            <p:spPr bwMode="auto">
              <a:xfrm>
                <a:off x="3850" y="3019"/>
                <a:ext cx="5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7" y="214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7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7" y="214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8" name="Freeform 314"/>
              <p:cNvSpPr>
                <a:spLocks/>
              </p:cNvSpPr>
              <p:nvPr/>
            </p:nvSpPr>
            <p:spPr bwMode="auto">
              <a:xfrm>
                <a:off x="4407" y="3019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39" name="Freeform 315"/>
              <p:cNvSpPr>
                <a:spLocks/>
              </p:cNvSpPr>
              <p:nvPr/>
            </p:nvSpPr>
            <p:spPr bwMode="auto">
              <a:xfrm>
                <a:off x="5009" y="3019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40" name="Rectangle 316"/>
              <p:cNvSpPr>
                <a:spLocks noChangeArrowheads="1"/>
              </p:cNvSpPr>
              <p:nvPr/>
            </p:nvSpPr>
            <p:spPr bwMode="auto">
              <a:xfrm>
                <a:off x="1157" y="3171"/>
                <a:ext cx="1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To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1" name="Rectangle 317"/>
              <p:cNvSpPr>
                <a:spLocks noChangeArrowheads="1"/>
              </p:cNvSpPr>
              <p:nvPr/>
            </p:nvSpPr>
            <p:spPr bwMode="auto">
              <a:xfrm>
                <a:off x="1294" y="3171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2" name="Rectangle 318"/>
              <p:cNvSpPr>
                <a:spLocks noChangeArrowheads="1"/>
              </p:cNvSpPr>
              <p:nvPr/>
            </p:nvSpPr>
            <p:spPr bwMode="auto">
              <a:xfrm>
                <a:off x="1328" y="3171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3" name="Rectangle 319"/>
              <p:cNvSpPr>
                <a:spLocks noChangeArrowheads="1"/>
              </p:cNvSpPr>
              <p:nvPr/>
            </p:nvSpPr>
            <p:spPr bwMode="auto">
              <a:xfrm>
                <a:off x="1383" y="3171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l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4" name="Rectangle 320"/>
              <p:cNvSpPr>
                <a:spLocks noChangeArrowheads="1"/>
              </p:cNvSpPr>
              <p:nvPr/>
            </p:nvSpPr>
            <p:spPr bwMode="auto">
              <a:xfrm>
                <a:off x="1417" y="3171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5" name="Rectangle 321"/>
              <p:cNvSpPr>
                <a:spLocks noChangeArrowheads="1"/>
              </p:cNvSpPr>
              <p:nvPr/>
            </p:nvSpPr>
            <p:spPr bwMode="auto">
              <a:xfrm>
                <a:off x="1448" y="3171"/>
                <a:ext cx="166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PI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6" name="Rectangle 322"/>
              <p:cNvSpPr>
                <a:spLocks noChangeArrowheads="1"/>
              </p:cNvSpPr>
              <p:nvPr/>
            </p:nvSpPr>
            <p:spPr bwMode="auto">
              <a:xfrm>
                <a:off x="1557" y="3171"/>
                <a:ext cx="102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7" name="Rectangle 323"/>
              <p:cNvSpPr>
                <a:spLocks noChangeArrowheads="1"/>
              </p:cNvSpPr>
              <p:nvPr/>
            </p:nvSpPr>
            <p:spPr bwMode="auto">
              <a:xfrm>
                <a:off x="1606" y="3171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8" name="Rectangle 324"/>
              <p:cNvSpPr>
                <a:spLocks noChangeArrowheads="1"/>
              </p:cNvSpPr>
              <p:nvPr/>
            </p:nvSpPr>
            <p:spPr bwMode="auto">
              <a:xfrm>
                <a:off x="2077" y="3171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1301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49" name="Rectangle 325"/>
              <p:cNvSpPr>
                <a:spLocks noChangeArrowheads="1"/>
              </p:cNvSpPr>
              <p:nvPr/>
            </p:nvSpPr>
            <p:spPr bwMode="auto">
              <a:xfrm>
                <a:off x="2323" y="3171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0" name="Rectangle 326"/>
              <p:cNvSpPr>
                <a:spLocks noChangeArrowheads="1"/>
              </p:cNvSpPr>
              <p:nvPr/>
            </p:nvSpPr>
            <p:spPr bwMode="auto">
              <a:xfrm>
                <a:off x="2711" y="3171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1263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1" name="Rectangle 327"/>
              <p:cNvSpPr>
                <a:spLocks noChangeArrowheads="1"/>
              </p:cNvSpPr>
              <p:nvPr/>
            </p:nvSpPr>
            <p:spPr bwMode="auto">
              <a:xfrm>
                <a:off x="2958" y="3171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2" name="Rectangle 328"/>
              <p:cNvSpPr>
                <a:spLocks noChangeArrowheads="1"/>
              </p:cNvSpPr>
              <p:nvPr/>
            </p:nvSpPr>
            <p:spPr bwMode="auto">
              <a:xfrm>
                <a:off x="3345" y="3171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1252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3" name="Rectangle 329"/>
              <p:cNvSpPr>
                <a:spLocks noChangeArrowheads="1"/>
              </p:cNvSpPr>
              <p:nvPr/>
            </p:nvSpPr>
            <p:spPr bwMode="auto">
              <a:xfrm>
                <a:off x="3592" y="3171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4" name="Rectangle 330"/>
              <p:cNvSpPr>
                <a:spLocks noChangeArrowheads="1"/>
              </p:cNvSpPr>
              <p:nvPr/>
            </p:nvSpPr>
            <p:spPr bwMode="auto">
              <a:xfrm>
                <a:off x="3899" y="3171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1174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5" name="Rectangle 331"/>
              <p:cNvSpPr>
                <a:spLocks noChangeArrowheads="1"/>
              </p:cNvSpPr>
              <p:nvPr/>
            </p:nvSpPr>
            <p:spPr bwMode="auto">
              <a:xfrm>
                <a:off x="4146" y="3171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6" name="Rectangle 332"/>
              <p:cNvSpPr>
                <a:spLocks noChangeArrowheads="1"/>
              </p:cNvSpPr>
              <p:nvPr/>
            </p:nvSpPr>
            <p:spPr bwMode="auto">
              <a:xfrm>
                <a:off x="4455" y="3171"/>
                <a:ext cx="30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1137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7" name="Rectangle 333"/>
              <p:cNvSpPr>
                <a:spLocks noChangeArrowheads="1"/>
              </p:cNvSpPr>
              <p:nvPr/>
            </p:nvSpPr>
            <p:spPr bwMode="auto">
              <a:xfrm>
                <a:off x="4702" y="3171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58" name="Freeform 334"/>
              <p:cNvSpPr>
                <a:spLocks/>
              </p:cNvSpPr>
              <p:nvPr/>
            </p:nvSpPr>
            <p:spPr bwMode="auto">
              <a:xfrm>
                <a:off x="1106" y="3161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59" name="Freeform 335"/>
              <p:cNvSpPr>
                <a:spLocks/>
              </p:cNvSpPr>
              <p:nvPr/>
            </p:nvSpPr>
            <p:spPr bwMode="auto">
              <a:xfrm>
                <a:off x="1110" y="3161"/>
                <a:ext cx="918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1389" y="7"/>
                  </a:cxn>
                  <a:cxn ang="0">
                    <a:pos x="1389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389" h="7">
                    <a:moveTo>
                      <a:pt x="0" y="7"/>
                    </a:moveTo>
                    <a:lnTo>
                      <a:pt x="0" y="7"/>
                    </a:lnTo>
                    <a:lnTo>
                      <a:pt x="1389" y="7"/>
                    </a:lnTo>
                    <a:lnTo>
                      <a:pt x="1389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0" name="Freeform 336"/>
              <p:cNvSpPr>
                <a:spLocks/>
              </p:cNvSpPr>
              <p:nvPr/>
            </p:nvSpPr>
            <p:spPr bwMode="auto">
              <a:xfrm>
                <a:off x="2028" y="3161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1" name="Freeform 337"/>
              <p:cNvSpPr>
                <a:spLocks/>
              </p:cNvSpPr>
              <p:nvPr/>
            </p:nvSpPr>
            <p:spPr bwMode="auto">
              <a:xfrm>
                <a:off x="2032" y="3161"/>
                <a:ext cx="630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54" y="7"/>
                  </a:cxn>
                  <a:cxn ang="0">
                    <a:pos x="95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54" h="7">
                    <a:moveTo>
                      <a:pt x="0" y="7"/>
                    </a:moveTo>
                    <a:lnTo>
                      <a:pt x="0" y="7"/>
                    </a:lnTo>
                    <a:lnTo>
                      <a:pt x="954" y="7"/>
                    </a:lnTo>
                    <a:lnTo>
                      <a:pt x="954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2" name="Freeform 338"/>
              <p:cNvSpPr>
                <a:spLocks/>
              </p:cNvSpPr>
              <p:nvPr/>
            </p:nvSpPr>
            <p:spPr bwMode="auto">
              <a:xfrm>
                <a:off x="2662" y="3161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3" name="Freeform 339"/>
              <p:cNvSpPr>
                <a:spLocks/>
              </p:cNvSpPr>
              <p:nvPr/>
            </p:nvSpPr>
            <p:spPr bwMode="auto">
              <a:xfrm>
                <a:off x="2666" y="3161"/>
                <a:ext cx="631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54" y="7"/>
                  </a:cxn>
                  <a:cxn ang="0">
                    <a:pos x="95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54" h="7">
                    <a:moveTo>
                      <a:pt x="0" y="7"/>
                    </a:moveTo>
                    <a:lnTo>
                      <a:pt x="0" y="7"/>
                    </a:lnTo>
                    <a:lnTo>
                      <a:pt x="954" y="7"/>
                    </a:lnTo>
                    <a:lnTo>
                      <a:pt x="954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4" name="Freeform 340"/>
              <p:cNvSpPr>
                <a:spLocks/>
              </p:cNvSpPr>
              <p:nvPr/>
            </p:nvSpPr>
            <p:spPr bwMode="auto">
              <a:xfrm>
                <a:off x="3297" y="3161"/>
                <a:ext cx="3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5" name="Freeform 341"/>
              <p:cNvSpPr>
                <a:spLocks/>
              </p:cNvSpPr>
              <p:nvPr/>
            </p:nvSpPr>
            <p:spPr bwMode="auto">
              <a:xfrm>
                <a:off x="3300" y="3161"/>
                <a:ext cx="550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832" y="7"/>
                  </a:cxn>
                  <a:cxn ang="0">
                    <a:pos x="832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832" h="7">
                    <a:moveTo>
                      <a:pt x="0" y="7"/>
                    </a:moveTo>
                    <a:lnTo>
                      <a:pt x="0" y="7"/>
                    </a:lnTo>
                    <a:lnTo>
                      <a:pt x="832" y="7"/>
                    </a:lnTo>
                    <a:lnTo>
                      <a:pt x="832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6" name="Freeform 342"/>
              <p:cNvSpPr>
                <a:spLocks/>
              </p:cNvSpPr>
              <p:nvPr/>
            </p:nvSpPr>
            <p:spPr bwMode="auto">
              <a:xfrm>
                <a:off x="3850" y="3161"/>
                <a:ext cx="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7" name="Freeform 343"/>
              <p:cNvSpPr>
                <a:spLocks/>
              </p:cNvSpPr>
              <p:nvPr/>
            </p:nvSpPr>
            <p:spPr bwMode="auto">
              <a:xfrm>
                <a:off x="3855" y="3161"/>
                <a:ext cx="552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835" y="7"/>
                  </a:cxn>
                  <a:cxn ang="0">
                    <a:pos x="83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835" h="7">
                    <a:moveTo>
                      <a:pt x="0" y="7"/>
                    </a:moveTo>
                    <a:lnTo>
                      <a:pt x="0" y="7"/>
                    </a:lnTo>
                    <a:lnTo>
                      <a:pt x="835" y="7"/>
                    </a:lnTo>
                    <a:lnTo>
                      <a:pt x="835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8" name="Freeform 344"/>
              <p:cNvSpPr>
                <a:spLocks/>
              </p:cNvSpPr>
              <p:nvPr/>
            </p:nvSpPr>
            <p:spPr bwMode="auto">
              <a:xfrm>
                <a:off x="4407" y="3161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69" name="Freeform 345"/>
              <p:cNvSpPr>
                <a:spLocks/>
              </p:cNvSpPr>
              <p:nvPr/>
            </p:nvSpPr>
            <p:spPr bwMode="auto">
              <a:xfrm>
                <a:off x="4411" y="3161"/>
                <a:ext cx="598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06" y="7"/>
                  </a:cxn>
                  <a:cxn ang="0">
                    <a:pos x="90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06" h="7">
                    <a:moveTo>
                      <a:pt x="0" y="7"/>
                    </a:moveTo>
                    <a:lnTo>
                      <a:pt x="0" y="7"/>
                    </a:lnTo>
                    <a:lnTo>
                      <a:pt x="906" y="7"/>
                    </a:lnTo>
                    <a:lnTo>
                      <a:pt x="90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0" name="Freeform 346"/>
              <p:cNvSpPr>
                <a:spLocks/>
              </p:cNvSpPr>
              <p:nvPr/>
            </p:nvSpPr>
            <p:spPr bwMode="auto">
              <a:xfrm>
                <a:off x="5009" y="3161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1" name="Freeform 347"/>
              <p:cNvSpPr>
                <a:spLocks/>
              </p:cNvSpPr>
              <p:nvPr/>
            </p:nvSpPr>
            <p:spPr bwMode="auto">
              <a:xfrm>
                <a:off x="1106" y="3165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2" name="Freeform 348"/>
              <p:cNvSpPr>
                <a:spLocks/>
              </p:cNvSpPr>
              <p:nvPr/>
            </p:nvSpPr>
            <p:spPr bwMode="auto">
              <a:xfrm>
                <a:off x="2028" y="3165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3" name="Freeform 349"/>
              <p:cNvSpPr>
                <a:spLocks/>
              </p:cNvSpPr>
              <p:nvPr/>
            </p:nvSpPr>
            <p:spPr bwMode="auto">
              <a:xfrm>
                <a:off x="2662" y="3165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4" name="Freeform 350"/>
              <p:cNvSpPr>
                <a:spLocks/>
              </p:cNvSpPr>
              <p:nvPr/>
            </p:nvSpPr>
            <p:spPr bwMode="auto">
              <a:xfrm>
                <a:off x="3297" y="3165"/>
                <a:ext cx="3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3850" y="3165"/>
                <a:ext cx="5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7" y="214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7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7" y="214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6" name="Freeform 352"/>
              <p:cNvSpPr>
                <a:spLocks/>
              </p:cNvSpPr>
              <p:nvPr/>
            </p:nvSpPr>
            <p:spPr bwMode="auto">
              <a:xfrm>
                <a:off x="4407" y="3165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7" name="Freeform 353"/>
              <p:cNvSpPr>
                <a:spLocks/>
              </p:cNvSpPr>
              <p:nvPr/>
            </p:nvSpPr>
            <p:spPr bwMode="auto">
              <a:xfrm>
                <a:off x="5009" y="3165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78" name="Rectangle 354"/>
              <p:cNvSpPr>
                <a:spLocks noChangeArrowheads="1"/>
              </p:cNvSpPr>
              <p:nvPr/>
            </p:nvSpPr>
            <p:spPr bwMode="auto">
              <a:xfrm>
                <a:off x="1157" y="3317"/>
                <a:ext cx="159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In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79" name="Rectangle 355"/>
              <p:cNvSpPr>
                <a:spLocks noChangeArrowheads="1"/>
              </p:cNvSpPr>
              <p:nvPr/>
            </p:nvSpPr>
            <p:spPr bwMode="auto">
              <a:xfrm>
                <a:off x="1259" y="3317"/>
                <a:ext cx="116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v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0" name="Rectangle 356"/>
              <p:cNvSpPr>
                <a:spLocks noChangeArrowheads="1"/>
              </p:cNvSpPr>
              <p:nvPr/>
            </p:nvSpPr>
            <p:spPr bwMode="auto">
              <a:xfrm>
                <a:off x="1321" y="3317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1" name="Rectangle 357"/>
              <p:cNvSpPr>
                <a:spLocks noChangeArrowheads="1"/>
              </p:cNvSpPr>
              <p:nvPr/>
            </p:nvSpPr>
            <p:spPr bwMode="auto">
              <a:xfrm>
                <a:off x="1376" y="3317"/>
                <a:ext cx="102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2" name="Rectangle 358"/>
              <p:cNvSpPr>
                <a:spLocks noChangeArrowheads="1"/>
              </p:cNvSpPr>
              <p:nvPr/>
            </p:nvSpPr>
            <p:spPr bwMode="auto">
              <a:xfrm>
                <a:off x="1425" y="3317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3" name="Rectangle 359"/>
              <p:cNvSpPr>
                <a:spLocks noChangeArrowheads="1"/>
              </p:cNvSpPr>
              <p:nvPr/>
            </p:nvSpPr>
            <p:spPr bwMode="auto">
              <a:xfrm>
                <a:off x="1458" y="3317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4" name="Rectangle 360"/>
              <p:cNvSpPr>
                <a:spLocks noChangeArrowheads="1"/>
              </p:cNvSpPr>
              <p:nvPr/>
            </p:nvSpPr>
            <p:spPr bwMode="auto">
              <a:xfrm>
                <a:off x="1493" y="3317"/>
                <a:ext cx="116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g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5" name="Rectangle 361"/>
              <p:cNvSpPr>
                <a:spLocks noChangeArrowheads="1"/>
              </p:cNvSpPr>
              <p:nvPr/>
            </p:nvSpPr>
            <p:spPr bwMode="auto">
              <a:xfrm>
                <a:off x="1554" y="3317"/>
                <a:ext cx="108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6" name="Rectangle 362"/>
              <p:cNvSpPr>
                <a:spLocks noChangeArrowheads="1"/>
              </p:cNvSpPr>
              <p:nvPr/>
            </p:nvSpPr>
            <p:spPr bwMode="auto">
              <a:xfrm>
                <a:off x="1609" y="3317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7" name="Rectangle 363"/>
              <p:cNvSpPr>
                <a:spLocks noChangeArrowheads="1"/>
              </p:cNvSpPr>
              <p:nvPr/>
            </p:nvSpPr>
            <p:spPr bwMode="auto">
              <a:xfrm>
                <a:off x="1643" y="3317"/>
                <a:ext cx="116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o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8" name="Rectangle 364"/>
              <p:cNvSpPr>
                <a:spLocks noChangeArrowheads="1"/>
              </p:cNvSpPr>
              <p:nvPr/>
            </p:nvSpPr>
            <p:spPr bwMode="auto">
              <a:xfrm>
                <a:off x="1705" y="3317"/>
                <a:ext cx="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r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89" name="Rectangle 365"/>
              <p:cNvSpPr>
                <a:spLocks noChangeArrowheads="1"/>
              </p:cNvSpPr>
              <p:nvPr/>
            </p:nvSpPr>
            <p:spPr bwMode="auto">
              <a:xfrm>
                <a:off x="1746" y="331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0" name="Rectangle 366"/>
              <p:cNvSpPr>
                <a:spLocks noChangeArrowheads="1"/>
              </p:cNvSpPr>
              <p:nvPr/>
            </p:nvSpPr>
            <p:spPr bwMode="auto">
              <a:xfrm>
                <a:off x="2077" y="3317"/>
                <a:ext cx="24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156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1" name="Rectangle 367"/>
              <p:cNvSpPr>
                <a:spLocks noChangeArrowheads="1"/>
              </p:cNvSpPr>
              <p:nvPr/>
            </p:nvSpPr>
            <p:spPr bwMode="auto">
              <a:xfrm>
                <a:off x="2262" y="331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2" name="Rectangle 368"/>
              <p:cNvSpPr>
                <a:spLocks noChangeArrowheads="1"/>
              </p:cNvSpPr>
              <p:nvPr/>
            </p:nvSpPr>
            <p:spPr bwMode="auto">
              <a:xfrm>
                <a:off x="2711" y="3317"/>
                <a:ext cx="24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295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3" name="Rectangle 369"/>
              <p:cNvSpPr>
                <a:spLocks noChangeArrowheads="1"/>
              </p:cNvSpPr>
              <p:nvPr/>
            </p:nvSpPr>
            <p:spPr bwMode="auto">
              <a:xfrm>
                <a:off x="2896" y="331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4" name="Rectangle 370"/>
              <p:cNvSpPr>
                <a:spLocks noChangeArrowheads="1"/>
              </p:cNvSpPr>
              <p:nvPr/>
            </p:nvSpPr>
            <p:spPr bwMode="auto">
              <a:xfrm>
                <a:off x="3345" y="3317"/>
                <a:ext cx="24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300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5" name="Rectangle 371"/>
              <p:cNvSpPr>
                <a:spLocks noChangeArrowheads="1"/>
              </p:cNvSpPr>
              <p:nvPr/>
            </p:nvSpPr>
            <p:spPr bwMode="auto">
              <a:xfrm>
                <a:off x="3530" y="331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6" name="Rectangle 372"/>
              <p:cNvSpPr>
                <a:spLocks noChangeArrowheads="1"/>
              </p:cNvSpPr>
              <p:nvPr/>
            </p:nvSpPr>
            <p:spPr bwMode="auto">
              <a:xfrm>
                <a:off x="3899" y="3317"/>
                <a:ext cx="24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265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7" name="Rectangle 373"/>
              <p:cNvSpPr>
                <a:spLocks noChangeArrowheads="1"/>
              </p:cNvSpPr>
              <p:nvPr/>
            </p:nvSpPr>
            <p:spPr bwMode="auto">
              <a:xfrm>
                <a:off x="4084" y="331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8" name="Rectangle 374"/>
              <p:cNvSpPr>
                <a:spLocks noChangeArrowheads="1"/>
              </p:cNvSpPr>
              <p:nvPr/>
            </p:nvSpPr>
            <p:spPr bwMode="auto">
              <a:xfrm>
                <a:off x="4455" y="3317"/>
                <a:ext cx="24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249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99" name="Rectangle 375"/>
              <p:cNvSpPr>
                <a:spLocks noChangeArrowheads="1"/>
              </p:cNvSpPr>
              <p:nvPr/>
            </p:nvSpPr>
            <p:spPr bwMode="auto">
              <a:xfrm>
                <a:off x="4641" y="3317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00" name="Freeform 376"/>
              <p:cNvSpPr>
                <a:spLocks/>
              </p:cNvSpPr>
              <p:nvPr/>
            </p:nvSpPr>
            <p:spPr bwMode="auto">
              <a:xfrm>
                <a:off x="1106" y="3307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1" name="Freeform 377"/>
              <p:cNvSpPr>
                <a:spLocks/>
              </p:cNvSpPr>
              <p:nvPr/>
            </p:nvSpPr>
            <p:spPr bwMode="auto">
              <a:xfrm>
                <a:off x="1110" y="3307"/>
                <a:ext cx="918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1389" y="7"/>
                  </a:cxn>
                  <a:cxn ang="0">
                    <a:pos x="1389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389" h="7">
                    <a:moveTo>
                      <a:pt x="0" y="7"/>
                    </a:moveTo>
                    <a:lnTo>
                      <a:pt x="0" y="7"/>
                    </a:lnTo>
                    <a:lnTo>
                      <a:pt x="1389" y="7"/>
                    </a:lnTo>
                    <a:lnTo>
                      <a:pt x="1389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2" name="Freeform 378"/>
              <p:cNvSpPr>
                <a:spLocks/>
              </p:cNvSpPr>
              <p:nvPr/>
            </p:nvSpPr>
            <p:spPr bwMode="auto">
              <a:xfrm>
                <a:off x="2028" y="3307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3" name="Freeform 379"/>
              <p:cNvSpPr>
                <a:spLocks/>
              </p:cNvSpPr>
              <p:nvPr/>
            </p:nvSpPr>
            <p:spPr bwMode="auto">
              <a:xfrm>
                <a:off x="2032" y="3307"/>
                <a:ext cx="630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54" y="7"/>
                  </a:cxn>
                  <a:cxn ang="0">
                    <a:pos x="95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54" h="7">
                    <a:moveTo>
                      <a:pt x="0" y="7"/>
                    </a:moveTo>
                    <a:lnTo>
                      <a:pt x="0" y="7"/>
                    </a:lnTo>
                    <a:lnTo>
                      <a:pt x="954" y="7"/>
                    </a:lnTo>
                    <a:lnTo>
                      <a:pt x="954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4" name="Freeform 380"/>
              <p:cNvSpPr>
                <a:spLocks/>
              </p:cNvSpPr>
              <p:nvPr/>
            </p:nvSpPr>
            <p:spPr bwMode="auto">
              <a:xfrm>
                <a:off x="2662" y="3307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5" name="Freeform 381"/>
              <p:cNvSpPr>
                <a:spLocks/>
              </p:cNvSpPr>
              <p:nvPr/>
            </p:nvSpPr>
            <p:spPr bwMode="auto">
              <a:xfrm>
                <a:off x="2666" y="3307"/>
                <a:ext cx="631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54" y="7"/>
                  </a:cxn>
                  <a:cxn ang="0">
                    <a:pos x="95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54" h="7">
                    <a:moveTo>
                      <a:pt x="0" y="7"/>
                    </a:moveTo>
                    <a:lnTo>
                      <a:pt x="0" y="7"/>
                    </a:lnTo>
                    <a:lnTo>
                      <a:pt x="954" y="7"/>
                    </a:lnTo>
                    <a:lnTo>
                      <a:pt x="954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6" name="Freeform 382"/>
              <p:cNvSpPr>
                <a:spLocks/>
              </p:cNvSpPr>
              <p:nvPr/>
            </p:nvSpPr>
            <p:spPr bwMode="auto">
              <a:xfrm>
                <a:off x="3297" y="3307"/>
                <a:ext cx="3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7" name="Freeform 383"/>
              <p:cNvSpPr>
                <a:spLocks/>
              </p:cNvSpPr>
              <p:nvPr/>
            </p:nvSpPr>
            <p:spPr bwMode="auto">
              <a:xfrm>
                <a:off x="3300" y="3307"/>
                <a:ext cx="550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832" y="7"/>
                  </a:cxn>
                  <a:cxn ang="0">
                    <a:pos x="832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832" h="7">
                    <a:moveTo>
                      <a:pt x="0" y="7"/>
                    </a:moveTo>
                    <a:lnTo>
                      <a:pt x="0" y="7"/>
                    </a:lnTo>
                    <a:lnTo>
                      <a:pt x="832" y="7"/>
                    </a:lnTo>
                    <a:lnTo>
                      <a:pt x="832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8" name="Freeform 384"/>
              <p:cNvSpPr>
                <a:spLocks/>
              </p:cNvSpPr>
              <p:nvPr/>
            </p:nvSpPr>
            <p:spPr bwMode="auto">
              <a:xfrm>
                <a:off x="3850" y="3307"/>
                <a:ext cx="5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09" name="Freeform 385"/>
              <p:cNvSpPr>
                <a:spLocks/>
              </p:cNvSpPr>
              <p:nvPr/>
            </p:nvSpPr>
            <p:spPr bwMode="auto">
              <a:xfrm>
                <a:off x="3855" y="3307"/>
                <a:ext cx="552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835" y="7"/>
                  </a:cxn>
                  <a:cxn ang="0">
                    <a:pos x="83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835" h="7">
                    <a:moveTo>
                      <a:pt x="0" y="7"/>
                    </a:moveTo>
                    <a:lnTo>
                      <a:pt x="0" y="7"/>
                    </a:lnTo>
                    <a:lnTo>
                      <a:pt x="835" y="7"/>
                    </a:lnTo>
                    <a:lnTo>
                      <a:pt x="835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0" name="Freeform 386"/>
              <p:cNvSpPr>
                <a:spLocks/>
              </p:cNvSpPr>
              <p:nvPr/>
            </p:nvSpPr>
            <p:spPr bwMode="auto">
              <a:xfrm>
                <a:off x="4407" y="3307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1" name="Freeform 387"/>
              <p:cNvSpPr>
                <a:spLocks/>
              </p:cNvSpPr>
              <p:nvPr/>
            </p:nvSpPr>
            <p:spPr bwMode="auto">
              <a:xfrm>
                <a:off x="4411" y="3307"/>
                <a:ext cx="598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906" y="7"/>
                  </a:cxn>
                  <a:cxn ang="0">
                    <a:pos x="90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906" h="7">
                    <a:moveTo>
                      <a:pt x="0" y="7"/>
                    </a:moveTo>
                    <a:lnTo>
                      <a:pt x="0" y="7"/>
                    </a:lnTo>
                    <a:lnTo>
                      <a:pt x="906" y="7"/>
                    </a:lnTo>
                    <a:lnTo>
                      <a:pt x="90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2" name="Freeform 388"/>
              <p:cNvSpPr>
                <a:spLocks/>
              </p:cNvSpPr>
              <p:nvPr/>
            </p:nvSpPr>
            <p:spPr bwMode="auto">
              <a:xfrm>
                <a:off x="5009" y="3307"/>
                <a:ext cx="4" cy="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0" y="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3" name="Freeform 389"/>
              <p:cNvSpPr>
                <a:spLocks/>
              </p:cNvSpPr>
              <p:nvPr/>
            </p:nvSpPr>
            <p:spPr bwMode="auto">
              <a:xfrm>
                <a:off x="1106" y="3311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2028" y="3311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2662" y="3311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3297" y="3311"/>
                <a:ext cx="3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3850" y="3311"/>
                <a:ext cx="5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7" y="214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7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7" y="214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8" name="Freeform 394"/>
              <p:cNvSpPr>
                <a:spLocks/>
              </p:cNvSpPr>
              <p:nvPr/>
            </p:nvSpPr>
            <p:spPr bwMode="auto">
              <a:xfrm>
                <a:off x="4407" y="3311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19" name="Freeform 395"/>
              <p:cNvSpPr>
                <a:spLocks/>
              </p:cNvSpPr>
              <p:nvPr/>
            </p:nvSpPr>
            <p:spPr bwMode="auto">
              <a:xfrm>
                <a:off x="5009" y="3311"/>
                <a:ext cx="4" cy="142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0" y="214"/>
                  </a:cxn>
                  <a:cxn ang="0">
                    <a:pos x="6" y="214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214"/>
                  </a:cxn>
                </a:cxnLst>
                <a:rect l="0" t="0" r="r" b="b"/>
                <a:pathLst>
                  <a:path w="6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6" y="21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20" name="Rectangle 396"/>
              <p:cNvSpPr>
                <a:spLocks noChangeArrowheads="1"/>
              </p:cNvSpPr>
              <p:nvPr/>
            </p:nvSpPr>
            <p:spPr bwMode="auto">
              <a:xfrm>
                <a:off x="1157" y="3463"/>
                <a:ext cx="166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Sr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1" name="Rectangle 397"/>
              <p:cNvSpPr>
                <a:spLocks noChangeArrowheads="1"/>
              </p:cNvSpPr>
              <p:nvPr/>
            </p:nvSpPr>
            <p:spPr bwMode="auto">
              <a:xfrm>
                <a:off x="1267" y="3463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.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2" name="Rectangle 398"/>
              <p:cNvSpPr>
                <a:spLocks noChangeArrowheads="1"/>
              </p:cNvSpPr>
              <p:nvPr/>
            </p:nvSpPr>
            <p:spPr bwMode="auto">
              <a:xfrm>
                <a:off x="1298" y="3463"/>
                <a:ext cx="83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3" name="Rectangle 399"/>
              <p:cNvSpPr>
                <a:spLocks noChangeArrowheads="1"/>
              </p:cNvSpPr>
              <p:nvPr/>
            </p:nvSpPr>
            <p:spPr bwMode="auto">
              <a:xfrm>
                <a:off x="1328" y="3463"/>
                <a:ext cx="94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4" name="Rectangle 400"/>
              <p:cNvSpPr>
                <a:spLocks noChangeArrowheads="1"/>
              </p:cNvSpPr>
              <p:nvPr/>
            </p:nvSpPr>
            <p:spPr bwMode="auto">
              <a:xfrm>
                <a:off x="1370" y="3463"/>
                <a:ext cx="23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nve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5" name="Rectangle 401"/>
              <p:cNvSpPr>
                <a:spLocks noChangeArrowheads="1"/>
              </p:cNvSpPr>
              <p:nvPr/>
            </p:nvSpPr>
            <p:spPr bwMode="auto">
              <a:xfrm>
                <a:off x="1547" y="3463"/>
                <a:ext cx="102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6" name="Rectangle 402"/>
              <p:cNvSpPr>
                <a:spLocks noChangeArrowheads="1"/>
              </p:cNvSpPr>
              <p:nvPr/>
            </p:nvSpPr>
            <p:spPr bwMode="auto">
              <a:xfrm>
                <a:off x="1596" y="3463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7" name="Rectangle 403"/>
              <p:cNvSpPr>
                <a:spLocks noChangeArrowheads="1"/>
              </p:cNvSpPr>
              <p:nvPr/>
            </p:nvSpPr>
            <p:spPr bwMode="auto">
              <a:xfrm>
                <a:off x="1630" y="3463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8" name="Rectangle 404"/>
              <p:cNvSpPr>
                <a:spLocks noChangeArrowheads="1"/>
              </p:cNvSpPr>
              <p:nvPr/>
            </p:nvSpPr>
            <p:spPr bwMode="auto">
              <a:xfrm>
                <a:off x="1664" y="3463"/>
                <a:ext cx="172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ga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29" name="Rectangle 405"/>
              <p:cNvSpPr>
                <a:spLocks noChangeArrowheads="1"/>
              </p:cNvSpPr>
              <p:nvPr/>
            </p:nvSpPr>
            <p:spPr bwMode="auto">
              <a:xfrm>
                <a:off x="1781" y="3463"/>
                <a:ext cx="87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30" name="Rectangle 406"/>
              <p:cNvSpPr>
                <a:spLocks noChangeArrowheads="1"/>
              </p:cNvSpPr>
              <p:nvPr/>
            </p:nvSpPr>
            <p:spPr bwMode="auto">
              <a:xfrm>
                <a:off x="1815" y="3463"/>
                <a:ext cx="159" cy="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>
                  <a:defRPr/>
                </a:pPr>
                <a:r>
                  <a:rPr lang="en-US" sz="1500">
                    <a:solidFill>
                      <a:srgbClr val="000000"/>
                    </a:solidFill>
                    <a:latin typeface="Times New Roman" pitchFamily="18" charset="0"/>
                  </a:rPr>
                  <a:t>or</a:t>
                </a:r>
                <a:endParaRPr lang="en-US">
                  <a:latin typeface="Arial" pitchFamily="34" charset="0"/>
                </a:endParaRPr>
              </a:p>
            </p:txBody>
          </p:sp>
        </p:grpSp>
        <p:sp>
          <p:nvSpPr>
            <p:cNvPr id="1432" name="Rectangle 408"/>
            <p:cNvSpPr>
              <a:spLocks noChangeArrowheads="1"/>
            </p:cNvSpPr>
            <p:nvPr/>
          </p:nvSpPr>
          <p:spPr bwMode="auto">
            <a:xfrm>
              <a:off x="1917" y="3463"/>
              <a:ext cx="83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33" name="Rectangle 409"/>
            <p:cNvSpPr>
              <a:spLocks noChangeArrowheads="1"/>
            </p:cNvSpPr>
            <p:nvPr/>
          </p:nvSpPr>
          <p:spPr bwMode="auto">
            <a:xfrm>
              <a:off x="2077" y="3463"/>
              <a:ext cx="307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1145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34" name="Rectangle 410"/>
            <p:cNvSpPr>
              <a:spLocks noChangeArrowheads="1"/>
            </p:cNvSpPr>
            <p:nvPr/>
          </p:nvSpPr>
          <p:spPr bwMode="auto">
            <a:xfrm>
              <a:off x="2323" y="3463"/>
              <a:ext cx="83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35" name="Rectangle 411"/>
            <p:cNvSpPr>
              <a:spLocks noChangeArrowheads="1"/>
            </p:cNvSpPr>
            <p:nvPr/>
          </p:nvSpPr>
          <p:spPr bwMode="auto">
            <a:xfrm>
              <a:off x="2711" y="3463"/>
              <a:ext cx="244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968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36" name="Rectangle 412"/>
            <p:cNvSpPr>
              <a:spLocks noChangeArrowheads="1"/>
            </p:cNvSpPr>
            <p:nvPr/>
          </p:nvSpPr>
          <p:spPr bwMode="auto">
            <a:xfrm>
              <a:off x="2896" y="3463"/>
              <a:ext cx="83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37" name="Rectangle 413"/>
            <p:cNvSpPr>
              <a:spLocks noChangeArrowheads="1"/>
            </p:cNvSpPr>
            <p:nvPr/>
          </p:nvSpPr>
          <p:spPr bwMode="auto">
            <a:xfrm>
              <a:off x="3345" y="3463"/>
              <a:ext cx="244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952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38" name="Rectangle 414"/>
            <p:cNvSpPr>
              <a:spLocks noChangeArrowheads="1"/>
            </p:cNvSpPr>
            <p:nvPr/>
          </p:nvSpPr>
          <p:spPr bwMode="auto">
            <a:xfrm>
              <a:off x="3530" y="3463"/>
              <a:ext cx="83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39" name="Rectangle 415"/>
            <p:cNvSpPr>
              <a:spLocks noChangeArrowheads="1"/>
            </p:cNvSpPr>
            <p:nvPr/>
          </p:nvSpPr>
          <p:spPr bwMode="auto">
            <a:xfrm>
              <a:off x="3899" y="3463"/>
              <a:ext cx="244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909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40" name="Rectangle 416"/>
            <p:cNvSpPr>
              <a:spLocks noChangeArrowheads="1"/>
            </p:cNvSpPr>
            <p:nvPr/>
          </p:nvSpPr>
          <p:spPr bwMode="auto">
            <a:xfrm>
              <a:off x="4084" y="3463"/>
              <a:ext cx="83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41" name="Rectangle 417"/>
            <p:cNvSpPr>
              <a:spLocks noChangeArrowheads="1"/>
            </p:cNvSpPr>
            <p:nvPr/>
          </p:nvSpPr>
          <p:spPr bwMode="auto">
            <a:xfrm>
              <a:off x="4455" y="3463"/>
              <a:ext cx="244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888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42" name="Rectangle 418"/>
            <p:cNvSpPr>
              <a:spLocks noChangeArrowheads="1"/>
            </p:cNvSpPr>
            <p:nvPr/>
          </p:nvSpPr>
          <p:spPr bwMode="auto">
            <a:xfrm>
              <a:off x="4641" y="3463"/>
              <a:ext cx="83" cy="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1443" name="Freeform 419"/>
            <p:cNvSpPr>
              <a:spLocks/>
            </p:cNvSpPr>
            <p:nvPr/>
          </p:nvSpPr>
          <p:spPr bwMode="auto">
            <a:xfrm>
              <a:off x="1106" y="3453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44" name="Freeform 420"/>
            <p:cNvSpPr>
              <a:spLocks/>
            </p:cNvSpPr>
            <p:nvPr/>
          </p:nvSpPr>
          <p:spPr bwMode="auto">
            <a:xfrm>
              <a:off x="1110" y="3453"/>
              <a:ext cx="918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389" y="6"/>
                </a:cxn>
                <a:cxn ang="0">
                  <a:pos x="1389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1389" h="6">
                  <a:moveTo>
                    <a:pt x="0" y="6"/>
                  </a:moveTo>
                  <a:lnTo>
                    <a:pt x="0" y="6"/>
                  </a:lnTo>
                  <a:lnTo>
                    <a:pt x="1389" y="6"/>
                  </a:lnTo>
                  <a:lnTo>
                    <a:pt x="1389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45" name="Freeform 421"/>
            <p:cNvSpPr>
              <a:spLocks/>
            </p:cNvSpPr>
            <p:nvPr/>
          </p:nvSpPr>
          <p:spPr bwMode="auto">
            <a:xfrm>
              <a:off x="2028" y="3453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2032" y="3453"/>
              <a:ext cx="630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954" y="6"/>
                </a:cxn>
                <a:cxn ang="0">
                  <a:pos x="954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954" h="6">
                  <a:moveTo>
                    <a:pt x="0" y="6"/>
                  </a:moveTo>
                  <a:lnTo>
                    <a:pt x="0" y="6"/>
                  </a:lnTo>
                  <a:lnTo>
                    <a:pt x="954" y="6"/>
                  </a:lnTo>
                  <a:lnTo>
                    <a:pt x="954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47" name="Freeform 423"/>
            <p:cNvSpPr>
              <a:spLocks/>
            </p:cNvSpPr>
            <p:nvPr/>
          </p:nvSpPr>
          <p:spPr bwMode="auto">
            <a:xfrm>
              <a:off x="2662" y="3453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48" name="Freeform 424"/>
            <p:cNvSpPr>
              <a:spLocks/>
            </p:cNvSpPr>
            <p:nvPr/>
          </p:nvSpPr>
          <p:spPr bwMode="auto">
            <a:xfrm>
              <a:off x="2666" y="3453"/>
              <a:ext cx="631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954" y="6"/>
                </a:cxn>
                <a:cxn ang="0">
                  <a:pos x="954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954" h="6">
                  <a:moveTo>
                    <a:pt x="0" y="6"/>
                  </a:moveTo>
                  <a:lnTo>
                    <a:pt x="0" y="6"/>
                  </a:lnTo>
                  <a:lnTo>
                    <a:pt x="954" y="6"/>
                  </a:lnTo>
                  <a:lnTo>
                    <a:pt x="954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49" name="Freeform 425"/>
            <p:cNvSpPr>
              <a:spLocks/>
            </p:cNvSpPr>
            <p:nvPr/>
          </p:nvSpPr>
          <p:spPr bwMode="auto">
            <a:xfrm>
              <a:off x="3297" y="3453"/>
              <a:ext cx="3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0" name="Freeform 426"/>
            <p:cNvSpPr>
              <a:spLocks/>
            </p:cNvSpPr>
            <p:nvPr/>
          </p:nvSpPr>
          <p:spPr bwMode="auto">
            <a:xfrm>
              <a:off x="3300" y="3453"/>
              <a:ext cx="550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832" y="6"/>
                </a:cxn>
                <a:cxn ang="0">
                  <a:pos x="832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832" h="6">
                  <a:moveTo>
                    <a:pt x="0" y="6"/>
                  </a:moveTo>
                  <a:lnTo>
                    <a:pt x="0" y="6"/>
                  </a:lnTo>
                  <a:lnTo>
                    <a:pt x="832" y="6"/>
                  </a:lnTo>
                  <a:lnTo>
                    <a:pt x="832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1" name="Freeform 427"/>
            <p:cNvSpPr>
              <a:spLocks/>
            </p:cNvSpPr>
            <p:nvPr/>
          </p:nvSpPr>
          <p:spPr bwMode="auto">
            <a:xfrm>
              <a:off x="3850" y="3453"/>
              <a:ext cx="5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lnTo>
                    <a:pt x="0" y="6"/>
                  </a:lnTo>
                  <a:lnTo>
                    <a:pt x="7" y="6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2" name="Freeform 428"/>
            <p:cNvSpPr>
              <a:spLocks/>
            </p:cNvSpPr>
            <p:nvPr/>
          </p:nvSpPr>
          <p:spPr bwMode="auto">
            <a:xfrm>
              <a:off x="3855" y="3453"/>
              <a:ext cx="552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835" y="6"/>
                </a:cxn>
                <a:cxn ang="0">
                  <a:pos x="835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835" h="6">
                  <a:moveTo>
                    <a:pt x="0" y="6"/>
                  </a:moveTo>
                  <a:lnTo>
                    <a:pt x="0" y="6"/>
                  </a:lnTo>
                  <a:lnTo>
                    <a:pt x="835" y="6"/>
                  </a:lnTo>
                  <a:lnTo>
                    <a:pt x="835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3" name="Freeform 429"/>
            <p:cNvSpPr>
              <a:spLocks/>
            </p:cNvSpPr>
            <p:nvPr/>
          </p:nvSpPr>
          <p:spPr bwMode="auto">
            <a:xfrm>
              <a:off x="4407" y="3453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4" name="Freeform 430"/>
            <p:cNvSpPr>
              <a:spLocks/>
            </p:cNvSpPr>
            <p:nvPr/>
          </p:nvSpPr>
          <p:spPr bwMode="auto">
            <a:xfrm>
              <a:off x="4411" y="3453"/>
              <a:ext cx="598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906" y="6"/>
                </a:cxn>
                <a:cxn ang="0">
                  <a:pos x="90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906" h="6">
                  <a:moveTo>
                    <a:pt x="0" y="6"/>
                  </a:moveTo>
                  <a:lnTo>
                    <a:pt x="0" y="6"/>
                  </a:lnTo>
                  <a:lnTo>
                    <a:pt x="906" y="6"/>
                  </a:lnTo>
                  <a:lnTo>
                    <a:pt x="90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5" name="Freeform 431"/>
            <p:cNvSpPr>
              <a:spLocks/>
            </p:cNvSpPr>
            <p:nvPr/>
          </p:nvSpPr>
          <p:spPr bwMode="auto">
            <a:xfrm>
              <a:off x="5009" y="3453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6" name="Freeform 432"/>
            <p:cNvSpPr>
              <a:spLocks/>
            </p:cNvSpPr>
            <p:nvPr/>
          </p:nvSpPr>
          <p:spPr bwMode="auto">
            <a:xfrm>
              <a:off x="1106" y="3457"/>
              <a:ext cx="4" cy="142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0" y="215"/>
                </a:cxn>
                <a:cxn ang="0">
                  <a:pos x="6" y="215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15"/>
                </a:cxn>
              </a:cxnLst>
              <a:rect l="0" t="0" r="r" b="b"/>
              <a:pathLst>
                <a:path w="6" h="215">
                  <a:moveTo>
                    <a:pt x="0" y="215"/>
                  </a:moveTo>
                  <a:lnTo>
                    <a:pt x="0" y="215"/>
                  </a:lnTo>
                  <a:lnTo>
                    <a:pt x="6" y="21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15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7" name="Freeform 433"/>
            <p:cNvSpPr>
              <a:spLocks/>
            </p:cNvSpPr>
            <p:nvPr/>
          </p:nvSpPr>
          <p:spPr bwMode="auto">
            <a:xfrm>
              <a:off x="1106" y="3599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8" name="Freeform 434"/>
            <p:cNvSpPr>
              <a:spLocks/>
            </p:cNvSpPr>
            <p:nvPr/>
          </p:nvSpPr>
          <p:spPr bwMode="auto">
            <a:xfrm>
              <a:off x="1106" y="3599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59" name="Freeform 435"/>
            <p:cNvSpPr>
              <a:spLocks/>
            </p:cNvSpPr>
            <p:nvPr/>
          </p:nvSpPr>
          <p:spPr bwMode="auto">
            <a:xfrm>
              <a:off x="1110" y="3599"/>
              <a:ext cx="918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389" y="6"/>
                </a:cxn>
                <a:cxn ang="0">
                  <a:pos x="1389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1389" h="6">
                  <a:moveTo>
                    <a:pt x="0" y="6"/>
                  </a:moveTo>
                  <a:lnTo>
                    <a:pt x="0" y="6"/>
                  </a:lnTo>
                  <a:lnTo>
                    <a:pt x="1389" y="6"/>
                  </a:lnTo>
                  <a:lnTo>
                    <a:pt x="1389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0" name="Freeform 436"/>
            <p:cNvSpPr>
              <a:spLocks/>
            </p:cNvSpPr>
            <p:nvPr/>
          </p:nvSpPr>
          <p:spPr bwMode="auto">
            <a:xfrm>
              <a:off x="2028" y="3457"/>
              <a:ext cx="4" cy="142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0" y="215"/>
                </a:cxn>
                <a:cxn ang="0">
                  <a:pos x="6" y="215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15"/>
                </a:cxn>
              </a:cxnLst>
              <a:rect l="0" t="0" r="r" b="b"/>
              <a:pathLst>
                <a:path w="6" h="215">
                  <a:moveTo>
                    <a:pt x="0" y="215"/>
                  </a:moveTo>
                  <a:lnTo>
                    <a:pt x="0" y="215"/>
                  </a:lnTo>
                  <a:lnTo>
                    <a:pt x="6" y="21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15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1" name="Freeform 437"/>
            <p:cNvSpPr>
              <a:spLocks/>
            </p:cNvSpPr>
            <p:nvPr/>
          </p:nvSpPr>
          <p:spPr bwMode="auto">
            <a:xfrm>
              <a:off x="2028" y="3599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2" name="Freeform 438"/>
            <p:cNvSpPr>
              <a:spLocks/>
            </p:cNvSpPr>
            <p:nvPr/>
          </p:nvSpPr>
          <p:spPr bwMode="auto">
            <a:xfrm>
              <a:off x="2032" y="3599"/>
              <a:ext cx="630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954" y="6"/>
                </a:cxn>
                <a:cxn ang="0">
                  <a:pos x="954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954" h="6">
                  <a:moveTo>
                    <a:pt x="0" y="6"/>
                  </a:moveTo>
                  <a:lnTo>
                    <a:pt x="0" y="6"/>
                  </a:lnTo>
                  <a:lnTo>
                    <a:pt x="954" y="6"/>
                  </a:lnTo>
                  <a:lnTo>
                    <a:pt x="954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3" name="Freeform 439"/>
            <p:cNvSpPr>
              <a:spLocks/>
            </p:cNvSpPr>
            <p:nvPr/>
          </p:nvSpPr>
          <p:spPr bwMode="auto">
            <a:xfrm>
              <a:off x="2662" y="3457"/>
              <a:ext cx="4" cy="142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0" y="215"/>
                </a:cxn>
                <a:cxn ang="0">
                  <a:pos x="6" y="215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15"/>
                </a:cxn>
              </a:cxnLst>
              <a:rect l="0" t="0" r="r" b="b"/>
              <a:pathLst>
                <a:path w="6" h="215">
                  <a:moveTo>
                    <a:pt x="0" y="215"/>
                  </a:moveTo>
                  <a:lnTo>
                    <a:pt x="0" y="215"/>
                  </a:lnTo>
                  <a:lnTo>
                    <a:pt x="6" y="21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15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4" name="Freeform 440"/>
            <p:cNvSpPr>
              <a:spLocks/>
            </p:cNvSpPr>
            <p:nvPr/>
          </p:nvSpPr>
          <p:spPr bwMode="auto">
            <a:xfrm>
              <a:off x="2662" y="3599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5" name="Freeform 441"/>
            <p:cNvSpPr>
              <a:spLocks/>
            </p:cNvSpPr>
            <p:nvPr/>
          </p:nvSpPr>
          <p:spPr bwMode="auto">
            <a:xfrm>
              <a:off x="2666" y="3599"/>
              <a:ext cx="631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954" y="6"/>
                </a:cxn>
                <a:cxn ang="0">
                  <a:pos x="954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954" h="6">
                  <a:moveTo>
                    <a:pt x="0" y="6"/>
                  </a:moveTo>
                  <a:lnTo>
                    <a:pt x="0" y="6"/>
                  </a:lnTo>
                  <a:lnTo>
                    <a:pt x="954" y="6"/>
                  </a:lnTo>
                  <a:lnTo>
                    <a:pt x="954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6" name="Freeform 442"/>
            <p:cNvSpPr>
              <a:spLocks/>
            </p:cNvSpPr>
            <p:nvPr/>
          </p:nvSpPr>
          <p:spPr bwMode="auto">
            <a:xfrm>
              <a:off x="3297" y="3457"/>
              <a:ext cx="3" cy="142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0" y="215"/>
                </a:cxn>
                <a:cxn ang="0">
                  <a:pos x="6" y="215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15"/>
                </a:cxn>
              </a:cxnLst>
              <a:rect l="0" t="0" r="r" b="b"/>
              <a:pathLst>
                <a:path w="6" h="215">
                  <a:moveTo>
                    <a:pt x="0" y="215"/>
                  </a:moveTo>
                  <a:lnTo>
                    <a:pt x="0" y="215"/>
                  </a:lnTo>
                  <a:lnTo>
                    <a:pt x="6" y="21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15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7" name="Freeform 443"/>
            <p:cNvSpPr>
              <a:spLocks/>
            </p:cNvSpPr>
            <p:nvPr/>
          </p:nvSpPr>
          <p:spPr bwMode="auto">
            <a:xfrm>
              <a:off x="3297" y="3599"/>
              <a:ext cx="3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8" name="Freeform 444"/>
            <p:cNvSpPr>
              <a:spLocks/>
            </p:cNvSpPr>
            <p:nvPr/>
          </p:nvSpPr>
          <p:spPr bwMode="auto">
            <a:xfrm>
              <a:off x="3300" y="3599"/>
              <a:ext cx="550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832" y="6"/>
                </a:cxn>
                <a:cxn ang="0">
                  <a:pos x="832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832" h="6">
                  <a:moveTo>
                    <a:pt x="0" y="6"/>
                  </a:moveTo>
                  <a:lnTo>
                    <a:pt x="0" y="6"/>
                  </a:lnTo>
                  <a:lnTo>
                    <a:pt x="832" y="6"/>
                  </a:lnTo>
                  <a:lnTo>
                    <a:pt x="832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69" name="Freeform 445"/>
            <p:cNvSpPr>
              <a:spLocks/>
            </p:cNvSpPr>
            <p:nvPr/>
          </p:nvSpPr>
          <p:spPr bwMode="auto">
            <a:xfrm>
              <a:off x="3850" y="3457"/>
              <a:ext cx="5" cy="142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0" y="215"/>
                </a:cxn>
                <a:cxn ang="0">
                  <a:pos x="7" y="215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215"/>
                </a:cxn>
              </a:cxnLst>
              <a:rect l="0" t="0" r="r" b="b"/>
              <a:pathLst>
                <a:path w="7" h="215">
                  <a:moveTo>
                    <a:pt x="0" y="215"/>
                  </a:moveTo>
                  <a:lnTo>
                    <a:pt x="0" y="215"/>
                  </a:lnTo>
                  <a:lnTo>
                    <a:pt x="7" y="215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215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0" name="Freeform 446"/>
            <p:cNvSpPr>
              <a:spLocks/>
            </p:cNvSpPr>
            <p:nvPr/>
          </p:nvSpPr>
          <p:spPr bwMode="auto">
            <a:xfrm>
              <a:off x="3850" y="3599"/>
              <a:ext cx="5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lnTo>
                    <a:pt x="0" y="6"/>
                  </a:lnTo>
                  <a:lnTo>
                    <a:pt x="7" y="6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1" name="Freeform 447"/>
            <p:cNvSpPr>
              <a:spLocks/>
            </p:cNvSpPr>
            <p:nvPr/>
          </p:nvSpPr>
          <p:spPr bwMode="auto">
            <a:xfrm>
              <a:off x="3855" y="3599"/>
              <a:ext cx="552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835" y="6"/>
                </a:cxn>
                <a:cxn ang="0">
                  <a:pos x="835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835" h="6">
                  <a:moveTo>
                    <a:pt x="0" y="6"/>
                  </a:moveTo>
                  <a:lnTo>
                    <a:pt x="0" y="6"/>
                  </a:lnTo>
                  <a:lnTo>
                    <a:pt x="835" y="6"/>
                  </a:lnTo>
                  <a:lnTo>
                    <a:pt x="835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2" name="Freeform 448"/>
            <p:cNvSpPr>
              <a:spLocks/>
            </p:cNvSpPr>
            <p:nvPr/>
          </p:nvSpPr>
          <p:spPr bwMode="auto">
            <a:xfrm>
              <a:off x="4407" y="3457"/>
              <a:ext cx="4" cy="142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0" y="215"/>
                </a:cxn>
                <a:cxn ang="0">
                  <a:pos x="6" y="215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15"/>
                </a:cxn>
              </a:cxnLst>
              <a:rect l="0" t="0" r="r" b="b"/>
              <a:pathLst>
                <a:path w="6" h="215">
                  <a:moveTo>
                    <a:pt x="0" y="215"/>
                  </a:moveTo>
                  <a:lnTo>
                    <a:pt x="0" y="215"/>
                  </a:lnTo>
                  <a:lnTo>
                    <a:pt x="6" y="21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15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3" name="Freeform 449"/>
            <p:cNvSpPr>
              <a:spLocks/>
            </p:cNvSpPr>
            <p:nvPr/>
          </p:nvSpPr>
          <p:spPr bwMode="auto">
            <a:xfrm>
              <a:off x="4407" y="3599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4" name="Freeform 450"/>
            <p:cNvSpPr>
              <a:spLocks/>
            </p:cNvSpPr>
            <p:nvPr/>
          </p:nvSpPr>
          <p:spPr bwMode="auto">
            <a:xfrm>
              <a:off x="4411" y="3599"/>
              <a:ext cx="598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906" y="6"/>
                </a:cxn>
                <a:cxn ang="0">
                  <a:pos x="90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906" h="6">
                  <a:moveTo>
                    <a:pt x="0" y="6"/>
                  </a:moveTo>
                  <a:lnTo>
                    <a:pt x="0" y="6"/>
                  </a:lnTo>
                  <a:lnTo>
                    <a:pt x="906" y="6"/>
                  </a:lnTo>
                  <a:lnTo>
                    <a:pt x="90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5" name="Freeform 451"/>
            <p:cNvSpPr>
              <a:spLocks/>
            </p:cNvSpPr>
            <p:nvPr/>
          </p:nvSpPr>
          <p:spPr bwMode="auto">
            <a:xfrm>
              <a:off x="5009" y="3457"/>
              <a:ext cx="4" cy="142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0" y="215"/>
                </a:cxn>
                <a:cxn ang="0">
                  <a:pos x="6" y="215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15"/>
                </a:cxn>
              </a:cxnLst>
              <a:rect l="0" t="0" r="r" b="b"/>
              <a:pathLst>
                <a:path w="6" h="215">
                  <a:moveTo>
                    <a:pt x="0" y="215"/>
                  </a:moveTo>
                  <a:lnTo>
                    <a:pt x="0" y="215"/>
                  </a:lnTo>
                  <a:lnTo>
                    <a:pt x="6" y="21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15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6" name="Freeform 452"/>
            <p:cNvSpPr>
              <a:spLocks/>
            </p:cNvSpPr>
            <p:nvPr/>
          </p:nvSpPr>
          <p:spPr bwMode="auto">
            <a:xfrm>
              <a:off x="5009" y="3599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7" name="Freeform 453"/>
            <p:cNvSpPr>
              <a:spLocks/>
            </p:cNvSpPr>
            <p:nvPr/>
          </p:nvSpPr>
          <p:spPr bwMode="auto">
            <a:xfrm>
              <a:off x="5009" y="3599"/>
              <a:ext cx="4" cy="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78" name="Rectangle 454"/>
            <p:cNvSpPr>
              <a:spLocks noChangeArrowheads="1"/>
            </p:cNvSpPr>
            <p:nvPr/>
          </p:nvSpPr>
          <p:spPr bwMode="auto">
            <a:xfrm>
              <a:off x="1157" y="3610"/>
              <a:ext cx="93" cy="1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defRPr/>
              </a:pPr>
              <a:r>
                <a:rPr lang="en-US" sz="17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>
                <a:latin typeface="Arial" pitchFamily="34" charset="0"/>
              </a:endParaRPr>
            </a:p>
          </p:txBody>
        </p:sp>
      </p:grpSp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425450" y="187325"/>
            <a:ext cx="8078788" cy="7446963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n-US" smtClean="0"/>
              <a:t>Types of Staff Scientists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09788"/>
            <a:ext cx="8229600" cy="4637087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mtClean="0"/>
              <a:t>“Classical” Staff Scientists in labs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Facility heads (requires national search)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Staff Scientists (Clinical)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Associate Scientists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n-US" smtClean="0"/>
              <a:t>The Associate Scientist 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22438"/>
            <a:ext cx="8153400" cy="4373562"/>
          </a:xfrm>
        </p:spPr>
        <p:txBody>
          <a:bodyPr>
            <a:normAutofit fontScale="92500" lnSpcReduction="10000"/>
          </a:bodyPr>
          <a:lstStyle/>
          <a:p>
            <a:pPr marL="320040" indent="-32004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The </a:t>
            </a:r>
            <a:r>
              <a:rPr lang="en-US" dirty="0"/>
              <a:t>SDs, at their December 6, 2006, meeting agreed to support a new title of Associate Scientist to provide professional recognition for the relatively small number of staff scientists who are functioning at a senior level</a:t>
            </a:r>
            <a:r>
              <a:rPr lang="en-US" dirty="0" smtClean="0"/>
              <a:t>.</a:t>
            </a:r>
          </a:p>
          <a:p>
            <a:pPr marL="640080" lvl="1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/>
              <a:t>Has </a:t>
            </a:r>
            <a:r>
              <a:rPr lang="en-US" sz="2000" dirty="0"/>
              <a:t>a substantial record of achievement; </a:t>
            </a:r>
            <a:endParaRPr lang="en-US" sz="2000" dirty="0" smtClean="0"/>
          </a:p>
          <a:p>
            <a:pPr marL="640080" lvl="1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/>
              <a:t>Plays </a:t>
            </a:r>
            <a:r>
              <a:rPr lang="en-US" sz="2000" dirty="0"/>
              <a:t>a major support role within a quality research program; </a:t>
            </a:r>
            <a:endParaRPr lang="en-US" sz="2000" dirty="0" smtClean="0"/>
          </a:p>
          <a:p>
            <a:pPr marL="640080" lvl="1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/>
              <a:t>Has </a:t>
            </a:r>
            <a:r>
              <a:rPr lang="en-US" sz="2000" dirty="0"/>
              <a:t>made major contributions to peer-reviewed publications as evidenced by co-authorship on a reasonable number of publications in journals generally acknowledged to be of high quality</a:t>
            </a:r>
            <a:r>
              <a:rPr lang="en-US" sz="2000" dirty="0" smtClean="0"/>
              <a:t>;</a:t>
            </a:r>
          </a:p>
          <a:p>
            <a:pPr marL="640080" lvl="1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/>
              <a:t>Other </a:t>
            </a:r>
            <a:r>
              <a:rPr lang="en-US" sz="2000" dirty="0"/>
              <a:t>evidence of being held in high regard by peers, such as being consulted by others at the NIH or elsewhere for advice and/or </a:t>
            </a:r>
            <a:r>
              <a:rPr lang="en-US" sz="2000" dirty="0" smtClean="0"/>
              <a:t>assistance; </a:t>
            </a:r>
          </a:p>
          <a:p>
            <a:pPr marL="640080" lvl="1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/>
              <a:t>Received </a:t>
            </a:r>
            <a:r>
              <a:rPr lang="en-US" sz="2000" dirty="0"/>
              <a:t>an “Outstanding” rating by the </a:t>
            </a:r>
            <a:r>
              <a:rPr lang="en-US" sz="2000" dirty="0" smtClean="0"/>
              <a:t>the IC </a:t>
            </a:r>
            <a:r>
              <a:rPr lang="en-US" sz="2000" dirty="0"/>
              <a:t>Quadrennial Review Panel for Staff Scientists.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n-US" smtClean="0"/>
              <a:t>Types of Staff Clinicians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57363"/>
            <a:ext cx="8153400" cy="4338637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mtClean="0"/>
              <a:t>“Classical” Staff Clinicians;  support a clinical program through patient care responsibilities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Staff Clinicians with some independent resources;  may be PIs on clinical protocols</a:t>
            </a:r>
          </a:p>
          <a:p>
            <a:pPr>
              <a:buFont typeface="Courier New" pitchFamily="49" charset="0"/>
              <a:buChar char="o"/>
            </a:pPr>
            <a:r>
              <a:rPr lang="en-US" smtClean="0"/>
              <a:t>Discussion of two new titles: “Master” Clinician and “Associate Clinician”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5E05DD60C9F945A99290751B15386E" ma:contentTypeVersion="1" ma:contentTypeDescription="Create a new document." ma:contentTypeScope="" ma:versionID="fc7eff7844542bd21fcd6cb1d89c71c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e9d9b0cf96dbffe3a6e2de8ba0fea32a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C134B1-3183-4B9A-9006-514CDF9F8ECE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0297BF78-21A2-4BF1-AD0F-FEBBB0A965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E90D9B8-2AAB-49CE-A06A-6408CCB7EE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331</TotalTime>
  <Words>931</Words>
  <Application>Microsoft Macintosh PowerPoint</Application>
  <PresentationFormat>On-screen Show (4:3)</PresentationFormat>
  <Paragraphs>319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Staff Scientists and Staff Clinicians at the NIH   1993-2011</vt:lpstr>
      <vt:lpstr>History of Staff Scientists at the NIH</vt:lpstr>
      <vt:lpstr>History of Staff Clinicians at the NIH</vt:lpstr>
      <vt:lpstr>Why were the Staff Scientist/Staff Clinician Positions Created?</vt:lpstr>
      <vt:lpstr>Requirements to be a Staff Scientist or Staff Clinician at the NIH (http://sourcebook.od.nih.gov/)</vt:lpstr>
      <vt:lpstr>Growth in Staff Scientist and Staff Clinician Positions at NIH over time </vt:lpstr>
      <vt:lpstr>Types of Staff Scientists</vt:lpstr>
      <vt:lpstr>The Associate Scientist Position</vt:lpstr>
      <vt:lpstr>Types of Staff Clinicians</vt:lpstr>
      <vt:lpstr>Evaluation of Staff Clinician Position at the NIH</vt:lpstr>
      <vt:lpstr>Issues for Staff Scientists and Staff Clinicians</vt:lpstr>
    </vt:vector>
  </TitlesOfParts>
  <Company>NIH/OD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Staff Scientists at the NIH</dc:title>
  <dc:creator>OD/USER</dc:creator>
  <cp:lastModifiedBy>Mac User</cp:lastModifiedBy>
  <cp:revision>27</cp:revision>
  <dcterms:created xsi:type="dcterms:W3CDTF">2011-09-30T14:56:41Z</dcterms:created>
  <dcterms:modified xsi:type="dcterms:W3CDTF">2011-09-30T14:57:13Z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0x0101006A5E05DD60C9F945A99290751B15386E</vt:lpwstr>
  </property>
</Properties>
</file>