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Lst>
  <p:sldSz cx="512064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mstrong, Terri (NIH/NCI) [E]" initials="AT([" lastIdx="6" clrIdx="0">
    <p:extLst>
      <p:ext uri="{19B8F6BF-5375-455C-9EA6-DF929625EA0E}">
        <p15:presenceInfo xmlns:p15="http://schemas.microsoft.com/office/powerpoint/2012/main" userId="S-1-5-21-12604286-656692736-1848903544-7545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3" autoAdjust="0"/>
    <p:restoredTop sz="94660"/>
  </p:normalViewPr>
  <p:slideViewPr>
    <p:cSldViewPr snapToGrid="0">
      <p:cViewPr varScale="1">
        <p:scale>
          <a:sx n="15" d="100"/>
          <a:sy n="15" d="100"/>
        </p:scale>
        <p:origin x="957"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5387342"/>
            <a:ext cx="38404800" cy="1146048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7289782"/>
            <a:ext cx="38404800" cy="7947658"/>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41E77A-CCDE-43F7-8BC9-C2E5F2319C2E}"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338707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41E77A-CCDE-43F7-8BC9-C2E5F2319C2E}"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1750342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752600"/>
            <a:ext cx="1104138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752600"/>
            <a:ext cx="3248406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41E77A-CCDE-43F7-8BC9-C2E5F2319C2E}"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3883852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41E77A-CCDE-43F7-8BC9-C2E5F2319C2E}"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197840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8206745"/>
            <a:ext cx="44165520" cy="13693138"/>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22029425"/>
            <a:ext cx="44165520" cy="7200898"/>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41E77A-CCDE-43F7-8BC9-C2E5F2319C2E}"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4233154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8763000"/>
            <a:ext cx="2176272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8763000"/>
            <a:ext cx="2176272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41E77A-CCDE-43F7-8BC9-C2E5F2319C2E}"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2794415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752603"/>
            <a:ext cx="4416552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8069582"/>
            <a:ext cx="21662705"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4" name="Content Placeholder 3"/>
          <p:cNvSpPr>
            <a:spLocks noGrp="1"/>
          </p:cNvSpPr>
          <p:nvPr>
            <p:ph sz="half" idx="2"/>
          </p:nvPr>
        </p:nvSpPr>
        <p:spPr>
          <a:xfrm>
            <a:off x="3527112" y="12024360"/>
            <a:ext cx="21662705"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8069582"/>
            <a:ext cx="21769390"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Edit Master text styles</a:t>
            </a:r>
          </a:p>
        </p:txBody>
      </p:sp>
      <p:sp>
        <p:nvSpPr>
          <p:cNvPr id="6" name="Content Placeholder 5"/>
          <p:cNvSpPr>
            <a:spLocks noGrp="1"/>
          </p:cNvSpPr>
          <p:nvPr>
            <p:ph sz="quarter" idx="4"/>
          </p:nvPr>
        </p:nvSpPr>
        <p:spPr>
          <a:xfrm>
            <a:off x="25923240" y="12024360"/>
            <a:ext cx="21769390"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41E77A-CCDE-43F7-8BC9-C2E5F2319C2E}" type="datetimeFigureOut">
              <a:rPr lang="en-US" smtClean="0"/>
              <a:t>3/6/2020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1217499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41E77A-CCDE-43F7-8BC9-C2E5F2319C2E}" type="datetimeFigureOut">
              <a:rPr lang="en-US" smtClean="0"/>
              <a:t>3/6/2020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3539837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1E77A-CCDE-43F7-8BC9-C2E5F2319C2E}" type="datetimeFigureOut">
              <a:rPr lang="en-US" smtClean="0"/>
              <a:t>3/6/2020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443796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739642"/>
            <a:ext cx="25923240" cy="23393400"/>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F841E77A-CCDE-43F7-8BC9-C2E5F2319C2E}"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3451437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739642"/>
            <a:ext cx="25923240" cy="23393400"/>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Edit Master text styles</a:t>
            </a:r>
          </a:p>
        </p:txBody>
      </p:sp>
      <p:sp>
        <p:nvSpPr>
          <p:cNvPr id="5" name="Date Placeholder 4"/>
          <p:cNvSpPr>
            <a:spLocks noGrp="1"/>
          </p:cNvSpPr>
          <p:nvPr>
            <p:ph type="dt" sz="half" idx="10"/>
          </p:nvPr>
        </p:nvSpPr>
        <p:spPr/>
        <p:txBody>
          <a:bodyPr/>
          <a:lstStyle/>
          <a:p>
            <a:fld id="{F841E77A-CCDE-43F7-8BC9-C2E5F2319C2E}"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4D7FF-E8B7-49E1-BB06-DAE50C9B2F44}" type="slidenum">
              <a:rPr lang="en-US" smtClean="0"/>
              <a:t>‹#›</a:t>
            </a:fld>
            <a:endParaRPr lang="en-US"/>
          </a:p>
        </p:txBody>
      </p:sp>
    </p:spTree>
    <p:extLst>
      <p:ext uri="{BB962C8B-B14F-4D97-AF65-F5344CB8AC3E}">
        <p14:creationId xmlns:p14="http://schemas.microsoft.com/office/powerpoint/2010/main" val="862918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752603"/>
            <a:ext cx="4416552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8763000"/>
            <a:ext cx="4416552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30510482"/>
            <a:ext cx="11521440" cy="1752600"/>
          </a:xfrm>
          <a:prstGeom prst="rect">
            <a:avLst/>
          </a:prstGeom>
        </p:spPr>
        <p:txBody>
          <a:bodyPr vert="horz" lIns="91440" tIns="45720" rIns="91440" bIns="45720" rtlCol="0" anchor="ctr"/>
          <a:lstStyle>
            <a:lvl1pPr algn="l">
              <a:defRPr sz="5040">
                <a:solidFill>
                  <a:schemeClr val="tx1">
                    <a:tint val="75000"/>
                  </a:schemeClr>
                </a:solidFill>
              </a:defRPr>
            </a:lvl1pPr>
          </a:lstStyle>
          <a:p>
            <a:fld id="{F841E77A-CCDE-43F7-8BC9-C2E5F2319C2E}" type="datetimeFigureOut">
              <a:rPr lang="en-US" smtClean="0"/>
              <a:t>3/6/2020</a:t>
            </a:fld>
            <a:endParaRPr lang="en-US"/>
          </a:p>
        </p:txBody>
      </p:sp>
      <p:sp>
        <p:nvSpPr>
          <p:cNvPr id="5" name="Footer Placeholder 4"/>
          <p:cNvSpPr>
            <a:spLocks noGrp="1"/>
          </p:cNvSpPr>
          <p:nvPr>
            <p:ph type="ftr" sz="quarter" idx="3"/>
          </p:nvPr>
        </p:nvSpPr>
        <p:spPr>
          <a:xfrm>
            <a:off x="16962120" y="30510482"/>
            <a:ext cx="17282160" cy="1752600"/>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30510482"/>
            <a:ext cx="11521440" cy="1752600"/>
          </a:xfrm>
          <a:prstGeom prst="rect">
            <a:avLst/>
          </a:prstGeom>
        </p:spPr>
        <p:txBody>
          <a:bodyPr vert="horz" lIns="91440" tIns="45720" rIns="91440" bIns="45720" rtlCol="0" anchor="ctr"/>
          <a:lstStyle>
            <a:lvl1pPr algn="r">
              <a:defRPr sz="5040">
                <a:solidFill>
                  <a:schemeClr val="tx1">
                    <a:tint val="75000"/>
                  </a:schemeClr>
                </a:solidFill>
              </a:defRPr>
            </a:lvl1pPr>
          </a:lstStyle>
          <a:p>
            <a:fld id="{81F4D7FF-E8B7-49E1-BB06-DAE50C9B2F44}" type="slidenum">
              <a:rPr lang="en-US" smtClean="0"/>
              <a:t>‹#›</a:t>
            </a:fld>
            <a:endParaRPr lang="en-US"/>
          </a:p>
        </p:txBody>
      </p:sp>
    </p:spTree>
    <p:extLst>
      <p:ext uri="{BB962C8B-B14F-4D97-AF65-F5344CB8AC3E}">
        <p14:creationId xmlns:p14="http://schemas.microsoft.com/office/powerpoint/2010/main" val="18022003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3" Type="http://schemas.openxmlformats.org/officeDocument/2006/relationships/image" Target="../media/image2.png"/><Relationship Id="rId7" Type="http://schemas.openxmlformats.org/officeDocument/2006/relationships/image" Target="../media/image6.emf"/><Relationship Id="rId12" Type="http://schemas.openxmlformats.org/officeDocument/2006/relationships/image" Target="../media/image11.emf"/><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image" Target="../media/image5.emf"/><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emf"/><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16691114-7BCB-A149-8EC4-F0C152433679}"/>
              </a:ext>
            </a:extLst>
          </p:cNvPr>
          <p:cNvSpPr/>
          <p:nvPr/>
        </p:nvSpPr>
        <p:spPr>
          <a:xfrm>
            <a:off x="12673379" y="501468"/>
            <a:ext cx="25859643" cy="1197957"/>
          </a:xfrm>
          <a:prstGeom prst="rect">
            <a:avLst/>
          </a:prstGeom>
          <a:solidFill>
            <a:schemeClr val="bg1"/>
          </a:solidFill>
        </p:spPr>
        <p:txBody>
          <a:bodyPr wrap="none">
            <a:spAutoFit/>
          </a:bodyPr>
          <a:lstStyle/>
          <a:p>
            <a:pPr algn="ctr">
              <a:lnSpc>
                <a:spcPct val="107000"/>
              </a:lnSpc>
              <a:spcAft>
                <a:spcPts val="800"/>
              </a:spcAft>
            </a:pPr>
            <a:r>
              <a:rPr lang="en-US" sz="7200" b="1"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Identifying Career Opportunities and Challenges for CCR SS/SC</a:t>
            </a:r>
            <a:r>
              <a:rPr lang="en-US" sz="7200"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5" name="Rectangle 4">
            <a:extLst>
              <a:ext uri="{FF2B5EF4-FFF2-40B4-BE49-F238E27FC236}">
                <a16:creationId xmlns:a16="http://schemas.microsoft.com/office/drawing/2014/main" xmlns="" id="{479583FF-7ABB-5E4F-BE2D-D15DF18EDAF3}"/>
              </a:ext>
            </a:extLst>
          </p:cNvPr>
          <p:cNvSpPr/>
          <p:nvPr/>
        </p:nvSpPr>
        <p:spPr>
          <a:xfrm>
            <a:off x="12801600" y="1726427"/>
            <a:ext cx="25603200" cy="1472198"/>
          </a:xfrm>
          <a:prstGeom prst="rect">
            <a:avLst/>
          </a:prstGeom>
        </p:spPr>
        <p:txBody>
          <a:bodyPr>
            <a:spAutoFit/>
          </a:bodyPr>
          <a:lstStyle/>
          <a:p>
            <a:pPr algn="ctr">
              <a:lnSpc>
                <a:spcPct val="107000"/>
              </a:lnSpc>
              <a:spcAft>
                <a:spcPts val="800"/>
              </a:spcAft>
            </a:pPr>
            <a:r>
              <a:rPr lang="en-US" sz="4400" b="1" dirty="0">
                <a:latin typeface="Times New Roman" panose="02020603050405020304" pitchFamily="18" charset="0"/>
                <a:ea typeface="Calibri" panose="020F0502020204030204" pitchFamily="34" charset="0"/>
                <a:cs typeface="Times New Roman" panose="02020603050405020304" pitchFamily="18" charset="0"/>
              </a:rPr>
              <a:t>Brunilde Gril</a:t>
            </a:r>
            <a:r>
              <a:rPr lang="en-US" sz="4400" b="1" baseline="30000" dirty="0">
                <a:latin typeface="Times New Roman" panose="02020603050405020304" pitchFamily="18" charset="0"/>
                <a:ea typeface="Calibri" panose="020F0502020204030204" pitchFamily="34" charset="0"/>
                <a:cs typeface="Times New Roman" panose="02020603050405020304" pitchFamily="18" charset="0"/>
              </a:rPr>
              <a:t>1</a:t>
            </a:r>
            <a:r>
              <a:rPr lang="en-US" sz="4400" b="1" dirty="0">
                <a:latin typeface="Times New Roman" panose="02020603050405020304" pitchFamily="18" charset="0"/>
                <a:ea typeface="Calibri" panose="020F0502020204030204" pitchFamily="34" charset="0"/>
                <a:cs typeface="Times New Roman" panose="02020603050405020304" pitchFamily="18" charset="0"/>
              </a:rPr>
              <a:t>, Elizabeth Vera</a:t>
            </a:r>
            <a:r>
              <a:rPr lang="en-US" sz="4400" b="1" baseline="30000" dirty="0">
                <a:latin typeface="Times New Roman" panose="02020603050405020304" pitchFamily="18" charset="0"/>
                <a:ea typeface="Calibri" panose="020F0502020204030204" pitchFamily="34" charset="0"/>
                <a:cs typeface="Times New Roman" panose="02020603050405020304" pitchFamily="18" charset="0"/>
              </a:rPr>
              <a:t>2</a:t>
            </a:r>
            <a:r>
              <a:rPr lang="en-US" sz="4400" b="1" dirty="0">
                <a:latin typeface="Times New Roman" panose="02020603050405020304" pitchFamily="18" charset="0"/>
                <a:ea typeface="Calibri" panose="020F0502020204030204" pitchFamily="34" charset="0"/>
                <a:cs typeface="Times New Roman" panose="02020603050405020304" pitchFamily="18" charset="0"/>
              </a:rPr>
              <a:t>, Alvina Acquaye</a:t>
            </a:r>
            <a:r>
              <a:rPr lang="en-US" sz="4400" b="1" baseline="30000" dirty="0">
                <a:latin typeface="Times New Roman" panose="02020603050405020304" pitchFamily="18" charset="0"/>
                <a:ea typeface="Calibri" panose="020F0502020204030204" pitchFamily="34" charset="0"/>
                <a:cs typeface="Times New Roman" panose="02020603050405020304" pitchFamily="18" charset="0"/>
              </a:rPr>
              <a:t>2</a:t>
            </a:r>
            <a:r>
              <a:rPr lang="en-US" sz="4400" b="1" dirty="0">
                <a:latin typeface="Times New Roman" panose="02020603050405020304" pitchFamily="18" charset="0"/>
                <a:ea typeface="Calibri" panose="020F0502020204030204" pitchFamily="34" charset="0"/>
                <a:cs typeface="Times New Roman" panose="02020603050405020304" pitchFamily="18" charset="0"/>
              </a:rPr>
              <a:t>, Nirali N. Shah</a:t>
            </a:r>
            <a:r>
              <a:rPr lang="en-US" sz="4400" b="1" baseline="30000" dirty="0">
                <a:latin typeface="Times New Roman" panose="02020603050405020304" pitchFamily="18" charset="0"/>
                <a:ea typeface="Calibri" panose="020F0502020204030204" pitchFamily="34" charset="0"/>
                <a:cs typeface="Times New Roman" panose="02020603050405020304" pitchFamily="18" charset="0"/>
              </a:rPr>
              <a:t>3</a:t>
            </a:r>
            <a:r>
              <a:rPr lang="en-US" sz="4400" b="1" dirty="0">
                <a:latin typeface="Times New Roman" panose="02020603050405020304" pitchFamily="18" charset="0"/>
                <a:ea typeface="Calibri" panose="020F0502020204030204" pitchFamily="34" charset="0"/>
                <a:cs typeface="Times New Roman" panose="02020603050405020304" pitchFamily="18" charset="0"/>
              </a:rPr>
              <a:t> and Terri S. Armstrong</a:t>
            </a:r>
            <a:r>
              <a:rPr lang="en-US" sz="4400" b="1" baseline="30000" dirty="0">
                <a:latin typeface="Times New Roman" panose="02020603050405020304" pitchFamily="18" charset="0"/>
                <a:ea typeface="Calibri" panose="020F0502020204030204" pitchFamily="34" charset="0"/>
                <a:cs typeface="Times New Roman" panose="02020603050405020304" pitchFamily="18" charset="0"/>
              </a:rPr>
              <a:t>2</a:t>
            </a:r>
            <a:endParaRPr lang="en-US" sz="4400" b="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800"/>
              </a:spcAft>
            </a:pPr>
            <a:r>
              <a:rPr lang="en-US" sz="3600" b="1" dirty="0">
                <a:latin typeface="Times New Roman" panose="02020603050405020304" pitchFamily="18" charset="0"/>
                <a:ea typeface="Calibri" panose="020F0502020204030204" pitchFamily="34" charset="0"/>
                <a:cs typeface="Times New Roman" panose="02020603050405020304" pitchFamily="18" charset="0"/>
              </a:rPr>
              <a:t>1-Women’s Malignancies Branch; 2- Neuro-Oncology Branch; 3- Pediatric Oncology Branch</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xmlns="" id="{697B9A2A-370E-1C42-80A1-D3293CA22413}"/>
              </a:ext>
            </a:extLst>
          </p:cNvPr>
          <p:cNvSpPr txBox="1"/>
          <p:nvPr/>
        </p:nvSpPr>
        <p:spPr>
          <a:xfrm>
            <a:off x="611640" y="3935055"/>
            <a:ext cx="3477234"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Background</a:t>
            </a:r>
          </a:p>
        </p:txBody>
      </p:sp>
      <p:cxnSp>
        <p:nvCxnSpPr>
          <p:cNvPr id="8" name="Straight Connector 7">
            <a:extLst>
              <a:ext uri="{FF2B5EF4-FFF2-40B4-BE49-F238E27FC236}">
                <a16:creationId xmlns:a16="http://schemas.microsoft.com/office/drawing/2014/main" xmlns="" id="{346729F8-0E88-C34A-B981-CDDB18BF008D}"/>
              </a:ext>
            </a:extLst>
          </p:cNvPr>
          <p:cNvCxnSpPr/>
          <p:nvPr/>
        </p:nvCxnSpPr>
        <p:spPr>
          <a:xfrm>
            <a:off x="0" y="3759200"/>
            <a:ext cx="51206400" cy="0"/>
          </a:xfrm>
          <a:prstGeom prst="line">
            <a:avLst/>
          </a:prstGeom>
          <a:ln w="984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xmlns="" id="{D5FA274D-9BD0-8A47-9E57-D4D5EBF0BD2B}"/>
              </a:ext>
            </a:extLst>
          </p:cNvPr>
          <p:cNvPicPr>
            <a:picLocks noChangeAspect="1"/>
          </p:cNvPicPr>
          <p:nvPr/>
        </p:nvPicPr>
        <p:blipFill>
          <a:blip r:embed="rId2"/>
          <a:stretch>
            <a:fillRect/>
          </a:stretch>
        </p:blipFill>
        <p:spPr>
          <a:xfrm>
            <a:off x="611640" y="1471170"/>
            <a:ext cx="10034253" cy="1371348"/>
          </a:xfrm>
          <a:prstGeom prst="rect">
            <a:avLst/>
          </a:prstGeom>
        </p:spPr>
      </p:pic>
      <p:sp>
        <p:nvSpPr>
          <p:cNvPr id="11" name="TextBox 10">
            <a:extLst>
              <a:ext uri="{FF2B5EF4-FFF2-40B4-BE49-F238E27FC236}">
                <a16:creationId xmlns:a16="http://schemas.microsoft.com/office/drawing/2014/main" xmlns="" id="{323F1068-2678-F043-A7FC-07D185C3C4AC}"/>
              </a:ext>
            </a:extLst>
          </p:cNvPr>
          <p:cNvSpPr txBox="1"/>
          <p:nvPr/>
        </p:nvSpPr>
        <p:spPr>
          <a:xfrm>
            <a:off x="611640" y="4880350"/>
            <a:ext cx="10676470" cy="4524315"/>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2016: WSA survey highlighted a need for more mentoring for females.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SSSC participation was limited</a:t>
            </a:r>
          </a:p>
          <a:p>
            <a:pPr lvl="1"/>
            <a:endParaRPr lang="en-US"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2018: SS/SC representation added to NCI WSA</a:t>
            </a:r>
          </a:p>
          <a:p>
            <a:pPr marL="457200" indent="-457200">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New survey developed to identify career opportunities and challenges experienced by SSSC</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Male and female participation</a:t>
            </a:r>
          </a:p>
        </p:txBody>
      </p:sp>
      <p:sp>
        <p:nvSpPr>
          <p:cNvPr id="12" name="TextBox 11">
            <a:extLst>
              <a:ext uri="{FF2B5EF4-FFF2-40B4-BE49-F238E27FC236}">
                <a16:creationId xmlns:a16="http://schemas.microsoft.com/office/drawing/2014/main" xmlns="" id="{16F97F27-9F6B-5140-BFFB-8AF6D2DA5152}"/>
              </a:ext>
            </a:extLst>
          </p:cNvPr>
          <p:cNvSpPr txBox="1"/>
          <p:nvPr/>
        </p:nvSpPr>
        <p:spPr>
          <a:xfrm>
            <a:off x="611640" y="9462109"/>
            <a:ext cx="3041217"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Objectives</a:t>
            </a:r>
          </a:p>
        </p:txBody>
      </p:sp>
      <p:sp>
        <p:nvSpPr>
          <p:cNvPr id="14" name="TextBox 13">
            <a:extLst>
              <a:ext uri="{FF2B5EF4-FFF2-40B4-BE49-F238E27FC236}">
                <a16:creationId xmlns:a16="http://schemas.microsoft.com/office/drawing/2014/main" xmlns="" id="{53EE34A7-2BAC-3740-82FF-8D42E16924C8}"/>
              </a:ext>
            </a:extLst>
          </p:cNvPr>
          <p:cNvSpPr txBox="1"/>
          <p:nvPr/>
        </p:nvSpPr>
        <p:spPr>
          <a:xfrm>
            <a:off x="611640" y="10525814"/>
            <a:ext cx="10676470" cy="2554545"/>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Hypothesis: Female SSSCs experience more obstacles to career advancement than males.</a:t>
            </a:r>
          </a:p>
          <a:p>
            <a:pPr marL="457200" indent="-457200">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Purpose: To collect actionable insights to improve career fulfillment </a:t>
            </a:r>
            <a:r>
              <a:rPr lang="en-US" sz="3200">
                <a:latin typeface="Arial" panose="020B0604020202020204" pitchFamily="34" charset="0"/>
                <a:cs typeface="Arial" panose="020B0604020202020204" pitchFamily="34" charset="0"/>
              </a:rPr>
              <a:t>for SSSC.</a:t>
            </a:r>
            <a:endParaRPr lang="en-US" sz="32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xmlns="" id="{17EE68D0-368A-624B-A534-D0142D114D71}"/>
              </a:ext>
            </a:extLst>
          </p:cNvPr>
          <p:cNvSpPr txBox="1"/>
          <p:nvPr/>
        </p:nvSpPr>
        <p:spPr>
          <a:xfrm>
            <a:off x="611640" y="13432067"/>
            <a:ext cx="5769528"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Survey Development</a:t>
            </a:r>
          </a:p>
        </p:txBody>
      </p:sp>
      <p:sp>
        <p:nvSpPr>
          <p:cNvPr id="16" name="Rectangle 15">
            <a:extLst>
              <a:ext uri="{FF2B5EF4-FFF2-40B4-BE49-F238E27FC236}">
                <a16:creationId xmlns:a16="http://schemas.microsoft.com/office/drawing/2014/main" xmlns="" id="{F5A22FC2-B512-2645-801B-47BB6583159D}"/>
              </a:ext>
            </a:extLst>
          </p:cNvPr>
          <p:cNvSpPr/>
          <p:nvPr/>
        </p:nvSpPr>
        <p:spPr>
          <a:xfrm>
            <a:off x="611640" y="14416932"/>
            <a:ext cx="10016515" cy="5016758"/>
          </a:xfrm>
          <a:prstGeom prst="rect">
            <a:avLst/>
          </a:prstGeom>
        </p:spPr>
        <p:txBody>
          <a:bodyPr wrap="square">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Focused on 4 primary areas: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Roles and responsibilities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Obstacles and challenges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Mentorship</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Career advancement opportunities</a:t>
            </a:r>
          </a:p>
          <a:p>
            <a:pPr marL="914400" lvl="1" indent="-457200">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Survey launched in January 18</a:t>
            </a:r>
            <a:r>
              <a:rPr lang="en-US" sz="3200" baseline="30000" dirty="0">
                <a:latin typeface="Arial" panose="020B0604020202020204" pitchFamily="34" charset="0"/>
                <a:cs typeface="Arial" panose="020B0604020202020204" pitchFamily="34" charset="0"/>
              </a:rPr>
              <a:t>th</a:t>
            </a:r>
            <a:r>
              <a:rPr lang="en-US" sz="3200" dirty="0">
                <a:latin typeface="Arial" panose="020B0604020202020204" pitchFamily="34" charset="0"/>
                <a:cs typeface="Arial" panose="020B0604020202020204" pitchFamily="34" charset="0"/>
              </a:rPr>
              <a:t>, available until March 1st, 2019</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Approximately 25 questions, all optional</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Anonymous</a:t>
            </a:r>
          </a:p>
        </p:txBody>
      </p:sp>
      <p:sp>
        <p:nvSpPr>
          <p:cNvPr id="17" name="TextBox 16">
            <a:extLst>
              <a:ext uri="{FF2B5EF4-FFF2-40B4-BE49-F238E27FC236}">
                <a16:creationId xmlns:a16="http://schemas.microsoft.com/office/drawing/2014/main" xmlns="" id="{495B084C-9755-C241-9ABD-82050BAC6EC4}"/>
              </a:ext>
            </a:extLst>
          </p:cNvPr>
          <p:cNvSpPr txBox="1"/>
          <p:nvPr/>
        </p:nvSpPr>
        <p:spPr>
          <a:xfrm>
            <a:off x="33154655" y="31327008"/>
            <a:ext cx="5485797"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Acknowledgements</a:t>
            </a:r>
          </a:p>
        </p:txBody>
      </p:sp>
      <p:cxnSp>
        <p:nvCxnSpPr>
          <p:cNvPr id="19" name="Straight Connector 18">
            <a:extLst>
              <a:ext uri="{FF2B5EF4-FFF2-40B4-BE49-F238E27FC236}">
                <a16:creationId xmlns:a16="http://schemas.microsoft.com/office/drawing/2014/main" xmlns="" id="{0DB3231F-DFAA-1C47-9665-9BC1F79F226A}"/>
              </a:ext>
            </a:extLst>
          </p:cNvPr>
          <p:cNvCxnSpPr/>
          <p:nvPr/>
        </p:nvCxnSpPr>
        <p:spPr>
          <a:xfrm>
            <a:off x="11786873" y="3759200"/>
            <a:ext cx="0" cy="2915920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5A4725A2-2880-2D4B-B257-2A0E4BB47D48}"/>
              </a:ext>
            </a:extLst>
          </p:cNvPr>
          <p:cNvCxnSpPr/>
          <p:nvPr/>
        </p:nvCxnSpPr>
        <p:spPr>
          <a:xfrm>
            <a:off x="0" y="3624075"/>
            <a:ext cx="51206400" cy="0"/>
          </a:xfrm>
          <a:prstGeom prst="line">
            <a:avLst/>
          </a:prstGeom>
          <a:ln w="98425"/>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15684ED8-D76A-7241-8C61-FEFCE1FEADF8}"/>
              </a:ext>
            </a:extLst>
          </p:cNvPr>
          <p:cNvCxnSpPr/>
          <p:nvPr/>
        </p:nvCxnSpPr>
        <p:spPr>
          <a:xfrm>
            <a:off x="32918399" y="3813135"/>
            <a:ext cx="0" cy="2915920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6EE1F1A6-A1A5-E645-A02E-8CE843238353}"/>
              </a:ext>
            </a:extLst>
          </p:cNvPr>
          <p:cNvSpPr txBox="1"/>
          <p:nvPr/>
        </p:nvSpPr>
        <p:spPr>
          <a:xfrm>
            <a:off x="611640" y="19546355"/>
            <a:ext cx="4527073"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Survey Analysis</a:t>
            </a:r>
          </a:p>
        </p:txBody>
      </p:sp>
      <p:sp>
        <p:nvSpPr>
          <p:cNvPr id="23" name="Rectangle 22">
            <a:extLst>
              <a:ext uri="{FF2B5EF4-FFF2-40B4-BE49-F238E27FC236}">
                <a16:creationId xmlns:a16="http://schemas.microsoft.com/office/drawing/2014/main" xmlns="" id="{63D00788-49AB-6F42-9C81-481CE213A4FE}"/>
              </a:ext>
            </a:extLst>
          </p:cNvPr>
          <p:cNvSpPr/>
          <p:nvPr/>
        </p:nvSpPr>
        <p:spPr>
          <a:xfrm>
            <a:off x="611640" y="20672686"/>
            <a:ext cx="10016515" cy="2554545"/>
          </a:xfrm>
          <a:prstGeom prst="rect">
            <a:avLst/>
          </a:prstGeom>
        </p:spPr>
        <p:txBody>
          <a:bodyPr wrap="square">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Analyzed by Elizabeth Vera,  Alvina Acquaye, Nirali N. Shah, Brunilde Gril and Terri S. Armstrong</a:t>
            </a:r>
          </a:p>
          <a:p>
            <a:pPr marL="457200" indent="-457200">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Aggregate data were presented to the CCR leadership.</a:t>
            </a:r>
          </a:p>
        </p:txBody>
      </p:sp>
      <p:sp>
        <p:nvSpPr>
          <p:cNvPr id="24" name="TextBox 23">
            <a:extLst>
              <a:ext uri="{FF2B5EF4-FFF2-40B4-BE49-F238E27FC236}">
                <a16:creationId xmlns:a16="http://schemas.microsoft.com/office/drawing/2014/main" xmlns="" id="{64410DC1-CD71-6444-A3A3-A582344D8A7D}"/>
              </a:ext>
            </a:extLst>
          </p:cNvPr>
          <p:cNvSpPr txBox="1"/>
          <p:nvPr/>
        </p:nvSpPr>
        <p:spPr>
          <a:xfrm>
            <a:off x="33125523" y="18383103"/>
            <a:ext cx="2757486"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Summary</a:t>
            </a:r>
          </a:p>
        </p:txBody>
      </p:sp>
      <p:sp>
        <p:nvSpPr>
          <p:cNvPr id="25" name="TextBox 24">
            <a:extLst>
              <a:ext uri="{FF2B5EF4-FFF2-40B4-BE49-F238E27FC236}">
                <a16:creationId xmlns:a16="http://schemas.microsoft.com/office/drawing/2014/main" xmlns="" id="{6ABAFF6D-E310-394D-9A89-70FAD8FD33FB}"/>
              </a:ext>
            </a:extLst>
          </p:cNvPr>
          <p:cNvSpPr txBox="1"/>
          <p:nvPr/>
        </p:nvSpPr>
        <p:spPr>
          <a:xfrm>
            <a:off x="47152607" y="3951212"/>
            <a:ext cx="3728906" cy="769441"/>
          </a:xfrm>
          <a:prstGeom prst="rect">
            <a:avLst/>
          </a:prstGeom>
          <a:solidFill>
            <a:schemeClr val="accent1">
              <a:lumMod val="75000"/>
            </a:schemeClr>
          </a:solidFill>
        </p:spPr>
        <p:txBody>
          <a:bodyPr wrap="none" rtlCol="0">
            <a:spAutoFit/>
          </a:bodyPr>
          <a:lstStyle/>
          <a:p>
            <a:r>
              <a:rPr lang="en-US" sz="4400" b="1" dirty="0">
                <a:solidFill>
                  <a:schemeClr val="bg1"/>
                </a:solidFill>
                <a:latin typeface="Arial" panose="020B0604020202020204" pitchFamily="34" charset="0"/>
                <a:cs typeface="Arial" panose="020B0604020202020204" pitchFamily="34" charset="0"/>
              </a:rPr>
              <a:t>Key Findings</a:t>
            </a:r>
          </a:p>
        </p:txBody>
      </p:sp>
      <p:sp>
        <p:nvSpPr>
          <p:cNvPr id="26" name="TextBox 25">
            <a:extLst>
              <a:ext uri="{FF2B5EF4-FFF2-40B4-BE49-F238E27FC236}">
                <a16:creationId xmlns:a16="http://schemas.microsoft.com/office/drawing/2014/main" xmlns="" id="{25BD845B-B3DD-2949-8B8E-190D17B2AFC4}"/>
              </a:ext>
            </a:extLst>
          </p:cNvPr>
          <p:cNvSpPr txBox="1"/>
          <p:nvPr/>
        </p:nvSpPr>
        <p:spPr>
          <a:xfrm>
            <a:off x="33125523" y="4634603"/>
            <a:ext cx="17042621" cy="3539430"/>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SS: Lack of career development and limited independence</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SC: Inadequate mentoring and lack of visibility</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Both Females and Males: Lack of career development opportunities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Females: Inadequate mentoring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Males: Limited independence</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New concerns identified in the open-ended question: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Job Security and Quad review</a:t>
            </a:r>
          </a:p>
        </p:txBody>
      </p:sp>
      <p:sp>
        <p:nvSpPr>
          <p:cNvPr id="27" name="TextBox 26">
            <a:extLst>
              <a:ext uri="{FF2B5EF4-FFF2-40B4-BE49-F238E27FC236}">
                <a16:creationId xmlns:a16="http://schemas.microsoft.com/office/drawing/2014/main" xmlns="" id="{8A35A6AD-4D02-B941-9BEE-1D5555C74116}"/>
              </a:ext>
            </a:extLst>
          </p:cNvPr>
          <p:cNvSpPr txBox="1"/>
          <p:nvPr/>
        </p:nvSpPr>
        <p:spPr>
          <a:xfrm>
            <a:off x="595907" y="23446593"/>
            <a:ext cx="10264220" cy="1446550"/>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Population who Answered the Survey</a:t>
            </a:r>
          </a:p>
          <a:p>
            <a:r>
              <a:rPr lang="en-US" sz="4400" b="1" dirty="0">
                <a:solidFill>
                  <a:schemeClr val="accent1">
                    <a:lumMod val="75000"/>
                  </a:schemeClr>
                </a:solidFill>
                <a:latin typeface="Arial" panose="020B0604020202020204" pitchFamily="34" charset="0"/>
                <a:cs typeface="Arial" panose="020B0604020202020204" pitchFamily="34" charset="0"/>
              </a:rPr>
              <a:t>(n= 92)</a:t>
            </a:r>
          </a:p>
        </p:txBody>
      </p:sp>
      <p:pic>
        <p:nvPicPr>
          <p:cNvPr id="29" name="Picture 28">
            <a:extLst>
              <a:ext uri="{FF2B5EF4-FFF2-40B4-BE49-F238E27FC236}">
                <a16:creationId xmlns:a16="http://schemas.microsoft.com/office/drawing/2014/main" xmlns="" id="{F87A0DC3-C560-7046-AF85-B8D540BBD1C8}"/>
              </a:ext>
            </a:extLst>
          </p:cNvPr>
          <p:cNvPicPr>
            <a:picLocks noChangeAspect="1"/>
          </p:cNvPicPr>
          <p:nvPr/>
        </p:nvPicPr>
        <p:blipFill>
          <a:blip r:embed="rId3"/>
          <a:stretch>
            <a:fillRect/>
          </a:stretch>
        </p:blipFill>
        <p:spPr>
          <a:xfrm>
            <a:off x="33125523" y="19252398"/>
            <a:ext cx="17356816" cy="6779340"/>
          </a:xfrm>
          <a:prstGeom prst="rect">
            <a:avLst/>
          </a:prstGeom>
        </p:spPr>
      </p:pic>
      <p:sp>
        <p:nvSpPr>
          <p:cNvPr id="30" name="TextBox 29">
            <a:extLst>
              <a:ext uri="{FF2B5EF4-FFF2-40B4-BE49-F238E27FC236}">
                <a16:creationId xmlns:a16="http://schemas.microsoft.com/office/drawing/2014/main" xmlns="" id="{E40E5DF6-ED5B-FF42-9250-59E43D2E069B}"/>
              </a:ext>
            </a:extLst>
          </p:cNvPr>
          <p:cNvSpPr txBox="1"/>
          <p:nvPr/>
        </p:nvSpPr>
        <p:spPr>
          <a:xfrm>
            <a:off x="33125523" y="8205813"/>
            <a:ext cx="8823121"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Barriers to Career Advancement</a:t>
            </a:r>
          </a:p>
        </p:txBody>
      </p:sp>
      <p:sp>
        <p:nvSpPr>
          <p:cNvPr id="31" name="Rectangle 30">
            <a:extLst>
              <a:ext uri="{FF2B5EF4-FFF2-40B4-BE49-F238E27FC236}">
                <a16:creationId xmlns:a16="http://schemas.microsoft.com/office/drawing/2014/main" xmlns="" id="{E22474CF-A5FA-794F-AAB3-DECF367367AD}"/>
              </a:ext>
            </a:extLst>
          </p:cNvPr>
          <p:cNvSpPr/>
          <p:nvPr/>
        </p:nvSpPr>
        <p:spPr>
          <a:xfrm>
            <a:off x="33125523" y="8927754"/>
            <a:ext cx="17042610" cy="4031873"/>
          </a:xfrm>
          <a:prstGeom prst="rect">
            <a:avLst/>
          </a:prstGeom>
        </p:spPr>
        <p:txBody>
          <a:bodyPr wrap="square">
            <a:spAutoFit/>
          </a:bodyPr>
          <a:lstStyle/>
          <a:p>
            <a:pPr marL="45720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Top barrier: </a:t>
            </a:r>
            <a:r>
              <a:rPr lang="en-US" sz="3200" dirty="0">
                <a:latin typeface="Arial" panose="020B0604020202020204" pitchFamily="34" charset="0"/>
                <a:cs typeface="Arial" panose="020B0604020202020204" pitchFamily="34" charset="0"/>
              </a:rPr>
              <a:t>Lack of career advancement opportunities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SS, SC, and females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Males: Job insecurity as the greatest barrier, followed by lack of career advancement opportunities. </a:t>
            </a:r>
          </a:p>
          <a:p>
            <a:pPr marL="45720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Additional barriers</a:t>
            </a:r>
            <a:r>
              <a:rPr lang="en-US" sz="3200" dirty="0">
                <a:latin typeface="Arial" panose="020B0604020202020204" pitchFamily="34" charset="0"/>
                <a:cs typeface="Arial" panose="020B0604020202020204" pitchFamily="34" charset="0"/>
              </a:rPr>
              <a:t>: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Job insecurity – 2</a:t>
            </a:r>
            <a:r>
              <a:rPr lang="en-US" sz="3200" baseline="30000" dirty="0">
                <a:latin typeface="Arial" panose="020B0604020202020204" pitchFamily="34" charset="0"/>
                <a:cs typeface="Arial" panose="020B0604020202020204" pitchFamily="34" charset="0"/>
              </a:rPr>
              <a:t>nd</a:t>
            </a:r>
            <a:r>
              <a:rPr lang="en-US" sz="3200" dirty="0">
                <a:latin typeface="Arial" panose="020B0604020202020204" pitchFamily="34" charset="0"/>
                <a:cs typeface="Arial" panose="020B0604020202020204" pitchFamily="34" charset="0"/>
              </a:rPr>
              <a:t>  main concern emphasized by SS.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Visibility and independence appeared as the 3</a:t>
            </a:r>
            <a:r>
              <a:rPr lang="en-US" sz="3200" baseline="30000" dirty="0">
                <a:latin typeface="Arial" panose="020B0604020202020204" pitchFamily="34" charset="0"/>
                <a:cs typeface="Arial" panose="020B0604020202020204" pitchFamily="34" charset="0"/>
              </a:rPr>
              <a:t>rd</a:t>
            </a:r>
            <a:r>
              <a:rPr lang="en-US" sz="3200" dirty="0">
                <a:latin typeface="Arial" panose="020B0604020202020204" pitchFamily="34" charset="0"/>
                <a:cs typeface="Arial" panose="020B0604020202020204" pitchFamily="34" charset="0"/>
              </a:rPr>
              <a:t> and 4</a:t>
            </a:r>
            <a:r>
              <a:rPr lang="en-US" sz="3200" baseline="30000" dirty="0">
                <a:latin typeface="Arial" panose="020B0604020202020204" pitchFamily="34" charset="0"/>
                <a:cs typeface="Arial" panose="020B0604020202020204" pitchFamily="34" charset="0"/>
              </a:rPr>
              <a:t>th</a:t>
            </a:r>
            <a:r>
              <a:rPr lang="en-US" sz="3200" dirty="0">
                <a:latin typeface="Arial" panose="020B0604020202020204" pitchFamily="34" charset="0"/>
                <a:cs typeface="Arial" panose="020B0604020202020204" pitchFamily="34" charset="0"/>
              </a:rPr>
              <a:t> concerns shared by both potions and both genders.</a:t>
            </a:r>
          </a:p>
        </p:txBody>
      </p:sp>
      <p:sp>
        <p:nvSpPr>
          <p:cNvPr id="32" name="TextBox 31">
            <a:extLst>
              <a:ext uri="{FF2B5EF4-FFF2-40B4-BE49-F238E27FC236}">
                <a16:creationId xmlns:a16="http://schemas.microsoft.com/office/drawing/2014/main" xmlns="" id="{A4F06807-7379-2641-A27B-15952DA6FDBF}"/>
              </a:ext>
            </a:extLst>
          </p:cNvPr>
          <p:cNvSpPr txBox="1"/>
          <p:nvPr/>
        </p:nvSpPr>
        <p:spPr>
          <a:xfrm>
            <a:off x="33125523" y="13909518"/>
            <a:ext cx="17356812" cy="4524315"/>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More SC and females tend to have mentors, compared to SS and males.</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&gt;50% SC and females have a mentor outside of their chain of command.</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Equal number of SS have formal and informal mentoring.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 majority of SS have only 1 mentor.</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 majority of SC have informal mentoring and several mentors.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SC and females highlighted the need to have more than 1 mentor.</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 majority of women have informal mentoring and more than half have several mentors.</a:t>
            </a: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More than half of the men have informal mentoring, and the majority of men has only 1 mentor.</a:t>
            </a:r>
          </a:p>
        </p:txBody>
      </p:sp>
      <p:sp>
        <p:nvSpPr>
          <p:cNvPr id="33" name="TextBox 32">
            <a:extLst>
              <a:ext uri="{FF2B5EF4-FFF2-40B4-BE49-F238E27FC236}">
                <a16:creationId xmlns:a16="http://schemas.microsoft.com/office/drawing/2014/main" xmlns="" id="{600910E4-3C37-B845-A28A-1894E09CFC48}"/>
              </a:ext>
            </a:extLst>
          </p:cNvPr>
          <p:cNvSpPr txBox="1"/>
          <p:nvPr/>
        </p:nvSpPr>
        <p:spPr>
          <a:xfrm>
            <a:off x="33125523" y="13001677"/>
            <a:ext cx="3445174"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Mentorship </a:t>
            </a:r>
          </a:p>
        </p:txBody>
      </p:sp>
      <p:sp>
        <p:nvSpPr>
          <p:cNvPr id="34" name="Rectangle 33">
            <a:extLst>
              <a:ext uri="{FF2B5EF4-FFF2-40B4-BE49-F238E27FC236}">
                <a16:creationId xmlns:a16="http://schemas.microsoft.com/office/drawing/2014/main" xmlns="" id="{63555B13-A4FA-084C-8413-206810DA2E56}"/>
              </a:ext>
            </a:extLst>
          </p:cNvPr>
          <p:cNvSpPr/>
          <p:nvPr/>
        </p:nvSpPr>
        <p:spPr>
          <a:xfrm>
            <a:off x="33154655" y="32103377"/>
            <a:ext cx="17209417" cy="726994"/>
          </a:xfrm>
          <a:prstGeom prst="rect">
            <a:avLst/>
          </a:prstGeom>
        </p:spPr>
        <p:txBody>
          <a:bodyPr wrap="square">
            <a:spAutoFit/>
          </a:bodyPr>
          <a:lstStyle/>
          <a:p>
            <a:pPr algn="just">
              <a:lnSpc>
                <a:spcPct val="107000"/>
              </a:lnSpc>
              <a:spcAft>
                <a:spcPts val="800"/>
              </a:spcAft>
            </a:pPr>
            <a:r>
              <a:rPr lang="en-US" sz="2000" dirty="0">
                <a:latin typeface="Arial" panose="020B0604020202020204" pitchFamily="34" charset="0"/>
                <a:ea typeface="Calibri" panose="020F0502020204030204" pitchFamily="34" charset="0"/>
                <a:cs typeface="Arial" panose="020B0604020202020204" pitchFamily="34" charset="0"/>
              </a:rPr>
              <a:t>We thank Drs. Lakshmi Balagopalan-Bhise, Swati Choksi, Cynthia Masison, Alex Zimmer, Pat Steeg, Mary Kearny, Carol Thiele, Mel Bronez, Laura Hooper and Bev Mock for their feedback on developing the questionnaires, as well as the Staff Clinician Council. </a:t>
            </a:r>
          </a:p>
        </p:txBody>
      </p:sp>
      <p:sp>
        <p:nvSpPr>
          <p:cNvPr id="35" name="TextBox 34">
            <a:extLst>
              <a:ext uri="{FF2B5EF4-FFF2-40B4-BE49-F238E27FC236}">
                <a16:creationId xmlns:a16="http://schemas.microsoft.com/office/drawing/2014/main" xmlns="" id="{AB418F22-88F7-7045-A75F-8EC2B608A8AC}"/>
              </a:ext>
            </a:extLst>
          </p:cNvPr>
          <p:cNvSpPr txBox="1"/>
          <p:nvPr/>
        </p:nvSpPr>
        <p:spPr>
          <a:xfrm>
            <a:off x="33125523" y="3850044"/>
            <a:ext cx="4230645"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Main Concerns</a:t>
            </a:r>
          </a:p>
        </p:txBody>
      </p:sp>
      <p:graphicFrame>
        <p:nvGraphicFramePr>
          <p:cNvPr id="36" name="Table 35">
            <a:extLst>
              <a:ext uri="{FF2B5EF4-FFF2-40B4-BE49-F238E27FC236}">
                <a16:creationId xmlns:a16="http://schemas.microsoft.com/office/drawing/2014/main" xmlns="" id="{9808DE51-F379-4A46-B4E0-DDCAE18EF4AE}"/>
              </a:ext>
            </a:extLst>
          </p:cNvPr>
          <p:cNvGraphicFramePr>
            <a:graphicFrameLocks noGrp="1"/>
          </p:cNvGraphicFramePr>
          <p:nvPr>
            <p:extLst>
              <p:ext uri="{D42A27DB-BD31-4B8C-83A1-F6EECF244321}">
                <p14:modId xmlns:p14="http://schemas.microsoft.com/office/powerpoint/2010/main" val="3428650189"/>
              </p:ext>
            </p:extLst>
          </p:nvPr>
        </p:nvGraphicFramePr>
        <p:xfrm>
          <a:off x="642429" y="25269546"/>
          <a:ext cx="10264220" cy="7273000"/>
        </p:xfrm>
        <a:graphic>
          <a:graphicData uri="http://schemas.openxmlformats.org/drawingml/2006/table">
            <a:tbl>
              <a:tblPr firstRow="1" bandRow="1">
                <a:tableStyleId>{5C22544A-7EE6-4342-B048-85BDC9FD1C3A}</a:tableStyleId>
              </a:tblPr>
              <a:tblGrid>
                <a:gridCol w="2566055">
                  <a:extLst>
                    <a:ext uri="{9D8B030D-6E8A-4147-A177-3AD203B41FA5}">
                      <a16:colId xmlns:a16="http://schemas.microsoft.com/office/drawing/2014/main" xmlns="" val="3701806779"/>
                    </a:ext>
                  </a:extLst>
                </a:gridCol>
                <a:gridCol w="2566055">
                  <a:extLst>
                    <a:ext uri="{9D8B030D-6E8A-4147-A177-3AD203B41FA5}">
                      <a16:colId xmlns:a16="http://schemas.microsoft.com/office/drawing/2014/main" xmlns="" val="2486653600"/>
                    </a:ext>
                  </a:extLst>
                </a:gridCol>
                <a:gridCol w="2566055">
                  <a:extLst>
                    <a:ext uri="{9D8B030D-6E8A-4147-A177-3AD203B41FA5}">
                      <a16:colId xmlns:a16="http://schemas.microsoft.com/office/drawing/2014/main" xmlns="" val="2497447289"/>
                    </a:ext>
                  </a:extLst>
                </a:gridCol>
                <a:gridCol w="2566055">
                  <a:extLst>
                    <a:ext uri="{9D8B030D-6E8A-4147-A177-3AD203B41FA5}">
                      <a16:colId xmlns:a16="http://schemas.microsoft.com/office/drawing/2014/main" xmlns="" val="2609874017"/>
                    </a:ext>
                  </a:extLst>
                </a:gridCol>
              </a:tblGrid>
              <a:tr h="1018150">
                <a:tc>
                  <a:txBody>
                    <a:bodyPr/>
                    <a:lstStyle/>
                    <a:p>
                      <a:pPr algn="ctr"/>
                      <a:endParaRPr lang="en-US" sz="3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 Responded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Total in CCR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58487271"/>
                  </a:ext>
                </a:extLst>
              </a:tr>
              <a:tr h="1055682">
                <a:tc>
                  <a:txBody>
                    <a:bodyPr/>
                    <a:lstStyle/>
                    <a:p>
                      <a:pPr algn="ctr"/>
                      <a:r>
                        <a:rPr lang="en-US" sz="3200" b="1" dirty="0">
                          <a:latin typeface="Arial" panose="020B0604020202020204" pitchFamily="34" charset="0"/>
                          <a:cs typeface="Arial" panose="020B0604020202020204" pitchFamily="34" charset="0"/>
                        </a:rPr>
                        <a:t>Staff Scientists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229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29.7%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578408965"/>
                  </a:ext>
                </a:extLst>
              </a:tr>
              <a:tr h="1018150">
                <a:tc>
                  <a:txBody>
                    <a:bodyPr/>
                    <a:lstStyle/>
                    <a:p>
                      <a:pPr algn="ctr"/>
                      <a:r>
                        <a:rPr lang="en-US" sz="3200" b="0" dirty="0">
                          <a:latin typeface="Arial" panose="020B0604020202020204" pitchFamily="34" charset="0"/>
                          <a:cs typeface="Arial" panose="020B0604020202020204" pitchFamily="34" charset="0"/>
                        </a:rPr>
                        <a:t>Female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89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34.8%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73114941"/>
                  </a:ext>
                </a:extLst>
              </a:tr>
              <a:tr h="1018150">
                <a:tc>
                  <a:txBody>
                    <a:bodyPr/>
                    <a:lstStyle/>
                    <a:p>
                      <a:pPr algn="ctr"/>
                      <a:r>
                        <a:rPr lang="en-US" sz="3200" b="0" dirty="0">
                          <a:latin typeface="Arial" panose="020B0604020202020204" pitchFamily="34" charset="0"/>
                          <a:cs typeface="Arial" panose="020B0604020202020204" pitchFamily="34" charset="0"/>
                        </a:rPr>
                        <a:t>Male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140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24.3%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184062051"/>
                  </a:ext>
                </a:extLst>
              </a:tr>
              <a:tr h="1055682">
                <a:tc>
                  <a:txBody>
                    <a:bodyPr/>
                    <a:lstStyle/>
                    <a:p>
                      <a:pPr algn="ctr"/>
                      <a:r>
                        <a:rPr lang="en-US" sz="3200" b="1" dirty="0">
                          <a:latin typeface="Arial" panose="020B0604020202020204" pitchFamily="34" charset="0"/>
                          <a:cs typeface="Arial" panose="020B0604020202020204" pitchFamily="34" charset="0"/>
                        </a:rPr>
                        <a:t>Staff Clinicians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51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1" dirty="0">
                          <a:latin typeface="Arial" panose="020B0604020202020204" pitchFamily="34" charset="0"/>
                          <a:cs typeface="Arial" panose="020B0604020202020204" pitchFamily="34" charset="0"/>
                        </a:rPr>
                        <a:t>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69630011"/>
                  </a:ext>
                </a:extLst>
              </a:tr>
              <a:tr h="1018150">
                <a:tc>
                  <a:txBody>
                    <a:bodyPr/>
                    <a:lstStyle/>
                    <a:p>
                      <a:pPr algn="ctr"/>
                      <a:r>
                        <a:rPr lang="en-US" sz="3200" b="0" dirty="0">
                          <a:latin typeface="Arial" panose="020B0604020202020204" pitchFamily="34" charset="0"/>
                          <a:cs typeface="Arial" panose="020B0604020202020204" pitchFamily="34" charset="0"/>
                        </a:rPr>
                        <a:t>Female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65673931"/>
                  </a:ext>
                </a:extLst>
              </a:tr>
              <a:tr h="1018150">
                <a:tc>
                  <a:txBody>
                    <a:bodyPr/>
                    <a:lstStyle/>
                    <a:p>
                      <a:pPr algn="ctr"/>
                      <a:r>
                        <a:rPr lang="en-US" sz="3200" b="0" dirty="0">
                          <a:latin typeface="Arial" panose="020B0604020202020204" pitchFamily="34" charset="0"/>
                          <a:cs typeface="Arial" panose="020B0604020202020204" pitchFamily="34" charset="0"/>
                        </a:rPr>
                        <a:t>Male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3200" b="0" dirty="0">
                          <a:latin typeface="Arial" panose="020B0604020202020204" pitchFamily="34" charset="0"/>
                          <a:cs typeface="Arial" panose="020B0604020202020204" pitchFamily="34" charset="0"/>
                        </a:rPr>
                        <a:t>34.6%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917578480"/>
                  </a:ext>
                </a:extLst>
              </a:tr>
            </a:tbl>
          </a:graphicData>
        </a:graphic>
      </p:graphicFrame>
      <p:sp>
        <p:nvSpPr>
          <p:cNvPr id="37" name="TextBox 36">
            <a:extLst>
              <a:ext uri="{FF2B5EF4-FFF2-40B4-BE49-F238E27FC236}">
                <a16:creationId xmlns:a16="http://schemas.microsoft.com/office/drawing/2014/main" xmlns="" id="{5F1486B5-D9A4-6D4E-9E2F-B33F7C34EA70}"/>
              </a:ext>
            </a:extLst>
          </p:cNvPr>
          <p:cNvSpPr txBox="1"/>
          <p:nvPr/>
        </p:nvSpPr>
        <p:spPr>
          <a:xfrm>
            <a:off x="12317920" y="4920031"/>
            <a:ext cx="9774505" cy="1077218"/>
          </a:xfrm>
          <a:prstGeom prst="rect">
            <a:avLst/>
          </a:prstGeom>
          <a:noFill/>
          <a:ln>
            <a:solidFill>
              <a:schemeClr val="accent1"/>
            </a:solidFill>
          </a:ln>
        </p:spPr>
        <p:txBody>
          <a:bodyPr wrap="square" rtlCol="0">
            <a:spAutoFit/>
          </a:bodyPr>
          <a:lstStyle/>
          <a:p>
            <a:r>
              <a:rPr lang="en-US" sz="3200" b="1" dirty="0">
                <a:latin typeface="Arial" panose="020B0604020202020204" pitchFamily="34" charset="0"/>
                <a:cs typeface="Arial" panose="020B0604020202020204" pitchFamily="34" charset="0"/>
              </a:rPr>
              <a:t>At this point in your career, are you in a position you aspire to? </a:t>
            </a:r>
          </a:p>
        </p:txBody>
      </p:sp>
      <p:sp>
        <p:nvSpPr>
          <p:cNvPr id="56" name="TextBox 55">
            <a:extLst>
              <a:ext uri="{FF2B5EF4-FFF2-40B4-BE49-F238E27FC236}">
                <a16:creationId xmlns:a16="http://schemas.microsoft.com/office/drawing/2014/main" xmlns="" id="{F98DB1EC-C6F0-1443-8900-4A7FA7B643E1}"/>
              </a:ext>
            </a:extLst>
          </p:cNvPr>
          <p:cNvSpPr txBox="1"/>
          <p:nvPr/>
        </p:nvSpPr>
        <p:spPr>
          <a:xfrm>
            <a:off x="12317920" y="3951213"/>
            <a:ext cx="7494359"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Key Questions and Results</a:t>
            </a:r>
          </a:p>
        </p:txBody>
      </p:sp>
      <p:pic>
        <p:nvPicPr>
          <p:cNvPr id="60" name="Picture 59">
            <a:extLst>
              <a:ext uri="{FF2B5EF4-FFF2-40B4-BE49-F238E27FC236}">
                <a16:creationId xmlns:a16="http://schemas.microsoft.com/office/drawing/2014/main" xmlns="" id="{CF800C38-310D-BE4F-87A4-702F51C09E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40465" y="6163678"/>
            <a:ext cx="8045802" cy="4273857"/>
          </a:xfrm>
          <a:prstGeom prst="rect">
            <a:avLst/>
          </a:prstGeom>
        </p:spPr>
      </p:pic>
      <p:sp>
        <p:nvSpPr>
          <p:cNvPr id="61" name="TextBox 60">
            <a:extLst>
              <a:ext uri="{FF2B5EF4-FFF2-40B4-BE49-F238E27FC236}">
                <a16:creationId xmlns:a16="http://schemas.microsoft.com/office/drawing/2014/main" xmlns="" id="{ADD23774-2243-9941-88EF-AD477ED8908B}"/>
              </a:ext>
            </a:extLst>
          </p:cNvPr>
          <p:cNvSpPr txBox="1"/>
          <p:nvPr/>
        </p:nvSpPr>
        <p:spPr>
          <a:xfrm>
            <a:off x="22538365" y="4920031"/>
            <a:ext cx="9774505" cy="1077218"/>
          </a:xfrm>
          <a:prstGeom prst="rect">
            <a:avLst/>
          </a:prstGeom>
          <a:noFill/>
          <a:ln>
            <a:solidFill>
              <a:schemeClr val="accent1"/>
            </a:solidFill>
          </a:ln>
        </p:spPr>
        <p:txBody>
          <a:bodyPr wrap="square" rtlCol="0">
            <a:spAutoFit/>
          </a:bodyPr>
          <a:lstStyle/>
          <a:p>
            <a:r>
              <a:rPr lang="en-US" sz="3200" b="1" dirty="0">
                <a:latin typeface="Arial" panose="020B0604020202020204" pitchFamily="34" charset="0"/>
                <a:cs typeface="Arial" panose="020B0604020202020204" pitchFamily="34" charset="0"/>
              </a:rPr>
              <a:t>Factors contributing to the fact that the individual is not at a position she/he aspired to:</a:t>
            </a:r>
          </a:p>
        </p:txBody>
      </p:sp>
      <p:grpSp>
        <p:nvGrpSpPr>
          <p:cNvPr id="62" name="Group 61">
            <a:extLst>
              <a:ext uri="{FF2B5EF4-FFF2-40B4-BE49-F238E27FC236}">
                <a16:creationId xmlns:a16="http://schemas.microsoft.com/office/drawing/2014/main" xmlns="" id="{4F81714A-F0BA-9C43-844E-0FFD5C74F58D}"/>
              </a:ext>
            </a:extLst>
          </p:cNvPr>
          <p:cNvGrpSpPr/>
          <p:nvPr/>
        </p:nvGrpSpPr>
        <p:grpSpPr>
          <a:xfrm>
            <a:off x="19903417" y="6362353"/>
            <a:ext cx="6693010" cy="7032338"/>
            <a:chOff x="11565364" y="15815247"/>
            <a:chExt cx="6693010" cy="7032338"/>
          </a:xfrm>
        </p:grpSpPr>
        <p:pic>
          <p:nvPicPr>
            <p:cNvPr id="63" name="Picture 62">
              <a:extLst>
                <a:ext uri="{FF2B5EF4-FFF2-40B4-BE49-F238E27FC236}">
                  <a16:creationId xmlns:a16="http://schemas.microsoft.com/office/drawing/2014/main" xmlns="" id="{8DF4C358-9C66-BA4D-B896-0F8EA3A1642F}"/>
                </a:ext>
              </a:extLst>
            </p:cNvPr>
            <p:cNvPicPr>
              <a:picLocks noChangeAspect="1"/>
            </p:cNvPicPr>
            <p:nvPr/>
          </p:nvPicPr>
          <p:blipFill rotWithShape="1">
            <a:blip r:embed="rId5"/>
            <a:srcRect t="5874"/>
            <a:stretch/>
          </p:blipFill>
          <p:spPr>
            <a:xfrm>
              <a:off x="11565364" y="15815247"/>
              <a:ext cx="6693010" cy="7032338"/>
            </a:xfrm>
            <a:prstGeom prst="rect">
              <a:avLst/>
            </a:prstGeom>
          </p:spPr>
        </p:pic>
        <p:pic>
          <p:nvPicPr>
            <p:cNvPr id="64" name="Picture 63">
              <a:extLst>
                <a:ext uri="{FF2B5EF4-FFF2-40B4-BE49-F238E27FC236}">
                  <a16:creationId xmlns:a16="http://schemas.microsoft.com/office/drawing/2014/main" xmlns="" id="{C8E7DD8A-8A17-A041-906D-8590A98E7691}"/>
                </a:ext>
              </a:extLst>
            </p:cNvPr>
            <p:cNvPicPr>
              <a:picLocks noChangeAspect="1"/>
            </p:cNvPicPr>
            <p:nvPr/>
          </p:nvPicPr>
          <p:blipFill rotWithShape="1">
            <a:blip r:embed="rId6"/>
            <a:srcRect l="53588" t="94500" r="30352" b="1197"/>
            <a:stretch/>
          </p:blipFill>
          <p:spPr>
            <a:xfrm rot="16200000">
              <a:off x="12141724" y="17422534"/>
              <a:ext cx="1365873" cy="437251"/>
            </a:xfrm>
            <a:prstGeom prst="rect">
              <a:avLst/>
            </a:prstGeom>
          </p:spPr>
        </p:pic>
      </p:grpSp>
      <p:grpSp>
        <p:nvGrpSpPr>
          <p:cNvPr id="65" name="Group 64">
            <a:extLst>
              <a:ext uri="{FF2B5EF4-FFF2-40B4-BE49-F238E27FC236}">
                <a16:creationId xmlns:a16="http://schemas.microsoft.com/office/drawing/2014/main" xmlns="" id="{E80A3757-ACAB-0945-9FEB-3728F74A2B46}"/>
              </a:ext>
            </a:extLst>
          </p:cNvPr>
          <p:cNvGrpSpPr/>
          <p:nvPr/>
        </p:nvGrpSpPr>
        <p:grpSpPr>
          <a:xfrm>
            <a:off x="26059177" y="6289326"/>
            <a:ext cx="6494912" cy="6759747"/>
            <a:chOff x="17566571" y="16013955"/>
            <a:chExt cx="6494912" cy="6759747"/>
          </a:xfrm>
        </p:grpSpPr>
        <p:pic>
          <p:nvPicPr>
            <p:cNvPr id="66" name="Picture 65">
              <a:extLst>
                <a:ext uri="{FF2B5EF4-FFF2-40B4-BE49-F238E27FC236}">
                  <a16:creationId xmlns:a16="http://schemas.microsoft.com/office/drawing/2014/main" xmlns="" id="{9EE97CB5-8A7E-F343-B11D-3EEF99A8DB1C}"/>
                </a:ext>
              </a:extLst>
            </p:cNvPr>
            <p:cNvPicPr>
              <a:picLocks noChangeAspect="1"/>
            </p:cNvPicPr>
            <p:nvPr/>
          </p:nvPicPr>
          <p:blipFill rotWithShape="1">
            <a:blip r:embed="rId7"/>
            <a:srcRect t="6142" b="6756"/>
            <a:stretch/>
          </p:blipFill>
          <p:spPr>
            <a:xfrm>
              <a:off x="17566571" y="16013955"/>
              <a:ext cx="6494912" cy="6759747"/>
            </a:xfrm>
            <a:prstGeom prst="rect">
              <a:avLst/>
            </a:prstGeom>
          </p:spPr>
        </p:pic>
        <p:pic>
          <p:nvPicPr>
            <p:cNvPr id="67" name="Picture 66">
              <a:extLst>
                <a:ext uri="{FF2B5EF4-FFF2-40B4-BE49-F238E27FC236}">
                  <a16:creationId xmlns:a16="http://schemas.microsoft.com/office/drawing/2014/main" xmlns="" id="{EAE1BB89-05BC-D442-86B6-A30DE27FADEF}"/>
                </a:ext>
              </a:extLst>
            </p:cNvPr>
            <p:cNvPicPr>
              <a:picLocks noChangeAspect="1"/>
            </p:cNvPicPr>
            <p:nvPr/>
          </p:nvPicPr>
          <p:blipFill rotWithShape="1">
            <a:blip r:embed="rId6"/>
            <a:srcRect l="53588" t="94500" r="30352" b="1197"/>
            <a:stretch/>
          </p:blipFill>
          <p:spPr>
            <a:xfrm rot="16200000">
              <a:off x="18063442" y="17548740"/>
              <a:ext cx="1276969" cy="408791"/>
            </a:xfrm>
            <a:prstGeom prst="rect">
              <a:avLst/>
            </a:prstGeom>
          </p:spPr>
        </p:pic>
      </p:grpSp>
      <p:sp>
        <p:nvSpPr>
          <p:cNvPr id="68" name="Rectangle 67">
            <a:extLst>
              <a:ext uri="{FF2B5EF4-FFF2-40B4-BE49-F238E27FC236}">
                <a16:creationId xmlns:a16="http://schemas.microsoft.com/office/drawing/2014/main" xmlns="" id="{E4F4B8C9-C39A-CD43-AF7B-8956001D67A3}"/>
              </a:ext>
            </a:extLst>
          </p:cNvPr>
          <p:cNvSpPr/>
          <p:nvPr/>
        </p:nvSpPr>
        <p:spPr>
          <a:xfrm>
            <a:off x="12317920" y="13394691"/>
            <a:ext cx="14803230" cy="1077218"/>
          </a:xfrm>
          <a:prstGeom prst="rect">
            <a:avLst/>
          </a:prstGeom>
          <a:ln>
            <a:solidFill>
              <a:schemeClr val="accent1"/>
            </a:solidFill>
          </a:ln>
        </p:spPr>
        <p:txBody>
          <a:bodyPr wrap="square">
            <a:spAutoFit/>
          </a:bodyPr>
          <a:lstStyle/>
          <a:p>
            <a:r>
              <a:rPr lang="en-US" sz="3200" b="1" dirty="0">
                <a:latin typeface="Arial" panose="020B0604020202020204" pitchFamily="34" charset="0"/>
                <a:cs typeface="Arial" panose="020B0604020202020204" pitchFamily="34" charset="0"/>
              </a:rPr>
              <a:t>Recommendations for how CCR/NCI could improve the environment for scientific success and work fulfillment (Open-ended, grouped by theme)</a:t>
            </a:r>
          </a:p>
        </p:txBody>
      </p:sp>
      <p:pic>
        <p:nvPicPr>
          <p:cNvPr id="69" name="Picture 68">
            <a:extLst>
              <a:ext uri="{FF2B5EF4-FFF2-40B4-BE49-F238E27FC236}">
                <a16:creationId xmlns:a16="http://schemas.microsoft.com/office/drawing/2014/main" xmlns="" id="{D057B485-7E0A-1C48-807E-8B324D36177E}"/>
              </a:ext>
            </a:extLst>
          </p:cNvPr>
          <p:cNvPicPr>
            <a:picLocks noChangeAspect="1"/>
          </p:cNvPicPr>
          <p:nvPr/>
        </p:nvPicPr>
        <p:blipFill rotWithShape="1">
          <a:blip r:embed="rId8"/>
          <a:srcRect t="7676" b="3231"/>
          <a:stretch/>
        </p:blipFill>
        <p:spPr>
          <a:xfrm>
            <a:off x="15250234" y="14903340"/>
            <a:ext cx="5305920" cy="6420585"/>
          </a:xfrm>
          <a:prstGeom prst="rect">
            <a:avLst/>
          </a:prstGeom>
        </p:spPr>
      </p:pic>
      <p:pic>
        <p:nvPicPr>
          <p:cNvPr id="70" name="Picture 69">
            <a:extLst>
              <a:ext uri="{FF2B5EF4-FFF2-40B4-BE49-F238E27FC236}">
                <a16:creationId xmlns:a16="http://schemas.microsoft.com/office/drawing/2014/main" xmlns="" id="{EDC45D5B-9432-F549-9381-F1E40069F0F5}"/>
              </a:ext>
            </a:extLst>
          </p:cNvPr>
          <p:cNvPicPr>
            <a:picLocks noChangeAspect="1"/>
          </p:cNvPicPr>
          <p:nvPr/>
        </p:nvPicPr>
        <p:blipFill rotWithShape="1">
          <a:blip r:embed="rId9"/>
          <a:srcRect t="7531"/>
          <a:stretch/>
        </p:blipFill>
        <p:spPr>
          <a:xfrm>
            <a:off x="23305751" y="14655572"/>
            <a:ext cx="5506852" cy="6916122"/>
          </a:xfrm>
          <a:prstGeom prst="rect">
            <a:avLst/>
          </a:prstGeom>
        </p:spPr>
      </p:pic>
      <p:sp>
        <p:nvSpPr>
          <p:cNvPr id="71" name="Rectangle 70">
            <a:extLst>
              <a:ext uri="{FF2B5EF4-FFF2-40B4-BE49-F238E27FC236}">
                <a16:creationId xmlns:a16="http://schemas.microsoft.com/office/drawing/2014/main" xmlns="" id="{CFDB935D-F489-034D-B30A-AE71539AB759}"/>
              </a:ext>
            </a:extLst>
          </p:cNvPr>
          <p:cNvSpPr/>
          <p:nvPr/>
        </p:nvSpPr>
        <p:spPr>
          <a:xfrm>
            <a:off x="12151184" y="21669236"/>
            <a:ext cx="4987807" cy="584775"/>
          </a:xfrm>
          <a:prstGeom prst="rect">
            <a:avLst/>
          </a:prstGeom>
          <a:ln>
            <a:solidFill>
              <a:schemeClr val="accent1"/>
            </a:solidFill>
          </a:ln>
        </p:spPr>
        <p:txBody>
          <a:bodyPr wrap="square">
            <a:spAutoFit/>
          </a:bodyPr>
          <a:lstStyle/>
          <a:p>
            <a:r>
              <a:rPr lang="en-US" sz="3200" b="1" dirty="0">
                <a:latin typeface="Arial" panose="020B0604020202020204" pitchFamily="34" charset="0"/>
                <a:cs typeface="Arial" panose="020B0604020202020204" pitchFamily="34" charset="0"/>
              </a:rPr>
              <a:t>Do you have a mentor?</a:t>
            </a:r>
          </a:p>
        </p:txBody>
      </p:sp>
      <p:sp>
        <p:nvSpPr>
          <p:cNvPr id="72" name="Rectangle 71">
            <a:extLst>
              <a:ext uri="{FF2B5EF4-FFF2-40B4-BE49-F238E27FC236}">
                <a16:creationId xmlns:a16="http://schemas.microsoft.com/office/drawing/2014/main" xmlns="" id="{604C0C02-32E0-1847-B64C-409A381BBD6C}"/>
              </a:ext>
            </a:extLst>
          </p:cNvPr>
          <p:cNvSpPr/>
          <p:nvPr/>
        </p:nvSpPr>
        <p:spPr>
          <a:xfrm>
            <a:off x="22074374" y="21696466"/>
            <a:ext cx="10093551" cy="584775"/>
          </a:xfrm>
          <a:prstGeom prst="rect">
            <a:avLst/>
          </a:prstGeom>
          <a:ln>
            <a:solidFill>
              <a:schemeClr val="accent1"/>
            </a:solidFill>
          </a:ln>
        </p:spPr>
        <p:txBody>
          <a:bodyPr wrap="square">
            <a:spAutoFit/>
          </a:bodyPr>
          <a:lstStyle/>
          <a:p>
            <a:r>
              <a:rPr lang="en-US" sz="3200" b="1" dirty="0">
                <a:latin typeface="Arial" panose="020B0604020202020204" pitchFamily="34" charset="0"/>
                <a:cs typeface="Arial" panose="020B0604020202020204" pitchFamily="34" charset="0"/>
              </a:rPr>
              <a:t>Do you feel that you need more than one mentor?</a:t>
            </a:r>
          </a:p>
        </p:txBody>
      </p:sp>
      <p:pic>
        <p:nvPicPr>
          <p:cNvPr id="74" name="Picture 73">
            <a:extLst>
              <a:ext uri="{FF2B5EF4-FFF2-40B4-BE49-F238E27FC236}">
                <a16:creationId xmlns:a16="http://schemas.microsoft.com/office/drawing/2014/main" xmlns="" id="{168201EE-B9A4-3140-B935-C737E10E695A}"/>
              </a:ext>
            </a:extLst>
          </p:cNvPr>
          <p:cNvPicPr>
            <a:picLocks noChangeAspect="1"/>
          </p:cNvPicPr>
          <p:nvPr/>
        </p:nvPicPr>
        <p:blipFill rotWithShape="1">
          <a:blip r:embed="rId10">
            <a:extLst>
              <a:ext uri="{28A0092B-C50C-407E-A947-70E740481C1C}">
                <a14:useLocalDpi xmlns:a14="http://schemas.microsoft.com/office/drawing/2010/main" val="0"/>
              </a:ext>
            </a:extLst>
          </a:blip>
          <a:srcRect l="1458"/>
          <a:stretch/>
        </p:blipFill>
        <p:spPr>
          <a:xfrm>
            <a:off x="22885789" y="22659213"/>
            <a:ext cx="9239246" cy="2064006"/>
          </a:xfrm>
          <a:prstGeom prst="rect">
            <a:avLst/>
          </a:prstGeom>
        </p:spPr>
      </p:pic>
      <p:pic>
        <p:nvPicPr>
          <p:cNvPr id="76" name="Picture 75">
            <a:extLst>
              <a:ext uri="{FF2B5EF4-FFF2-40B4-BE49-F238E27FC236}">
                <a16:creationId xmlns:a16="http://schemas.microsoft.com/office/drawing/2014/main" xmlns="" id="{FF263504-251F-654E-9122-A8B3D5EEB44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921300" y="22659213"/>
            <a:ext cx="8239103" cy="1855433"/>
          </a:xfrm>
          <a:prstGeom prst="rect">
            <a:avLst/>
          </a:prstGeom>
        </p:spPr>
      </p:pic>
      <p:pic>
        <p:nvPicPr>
          <p:cNvPr id="77" name="Picture 76">
            <a:extLst>
              <a:ext uri="{FF2B5EF4-FFF2-40B4-BE49-F238E27FC236}">
                <a16:creationId xmlns:a16="http://schemas.microsoft.com/office/drawing/2014/main" xmlns="" id="{A9B56D67-EA55-FA40-8488-4C9585C1A18F}"/>
              </a:ext>
            </a:extLst>
          </p:cNvPr>
          <p:cNvPicPr>
            <a:picLocks noChangeAspect="1"/>
          </p:cNvPicPr>
          <p:nvPr/>
        </p:nvPicPr>
        <p:blipFill rotWithShape="1">
          <a:blip r:embed="rId12"/>
          <a:srcRect l="3829" t="9672"/>
          <a:stretch/>
        </p:blipFill>
        <p:spPr>
          <a:xfrm>
            <a:off x="15426551" y="27041768"/>
            <a:ext cx="10547625" cy="5907338"/>
          </a:xfrm>
          <a:prstGeom prst="rect">
            <a:avLst/>
          </a:prstGeom>
        </p:spPr>
      </p:pic>
      <p:grpSp>
        <p:nvGrpSpPr>
          <p:cNvPr id="78" name="Group 77">
            <a:extLst>
              <a:ext uri="{FF2B5EF4-FFF2-40B4-BE49-F238E27FC236}">
                <a16:creationId xmlns:a16="http://schemas.microsoft.com/office/drawing/2014/main" xmlns="" id="{9993D988-C2FE-744C-8CCA-E0AC14AAF205}"/>
              </a:ext>
            </a:extLst>
          </p:cNvPr>
          <p:cNvGrpSpPr/>
          <p:nvPr/>
        </p:nvGrpSpPr>
        <p:grpSpPr>
          <a:xfrm>
            <a:off x="24715759" y="27266547"/>
            <a:ext cx="8074586" cy="5347577"/>
            <a:chOff x="40819700" y="12873502"/>
            <a:chExt cx="10678431" cy="5743739"/>
          </a:xfrm>
        </p:grpSpPr>
        <p:pic>
          <p:nvPicPr>
            <p:cNvPr id="79" name="Picture 78">
              <a:extLst>
                <a:ext uri="{FF2B5EF4-FFF2-40B4-BE49-F238E27FC236}">
                  <a16:creationId xmlns:a16="http://schemas.microsoft.com/office/drawing/2014/main" xmlns="" id="{B3189677-C405-F74A-87A9-BCDD3005015F}"/>
                </a:ext>
              </a:extLst>
            </p:cNvPr>
            <p:cNvPicPr>
              <a:picLocks noChangeAspect="1"/>
            </p:cNvPicPr>
            <p:nvPr/>
          </p:nvPicPr>
          <p:blipFill rotWithShape="1">
            <a:blip r:embed="rId13"/>
            <a:srcRect t="9738" b="8829"/>
            <a:stretch/>
          </p:blipFill>
          <p:spPr>
            <a:xfrm>
              <a:off x="40819700" y="12873502"/>
              <a:ext cx="10678431" cy="5330747"/>
            </a:xfrm>
            <a:prstGeom prst="rect">
              <a:avLst/>
            </a:prstGeom>
          </p:spPr>
        </p:pic>
        <p:pic>
          <p:nvPicPr>
            <p:cNvPr id="80" name="Picture 79">
              <a:extLst>
                <a:ext uri="{FF2B5EF4-FFF2-40B4-BE49-F238E27FC236}">
                  <a16:creationId xmlns:a16="http://schemas.microsoft.com/office/drawing/2014/main" xmlns="" id="{C7000EDF-FDA8-C543-A768-D8916B689AD3}"/>
                </a:ext>
              </a:extLst>
            </p:cNvPr>
            <p:cNvPicPr>
              <a:picLocks noChangeAspect="1"/>
            </p:cNvPicPr>
            <p:nvPr/>
          </p:nvPicPr>
          <p:blipFill rotWithShape="1">
            <a:blip r:embed="rId12"/>
            <a:srcRect l="65652" t="91448" r="18965" b="1791"/>
            <a:stretch/>
          </p:blipFill>
          <p:spPr>
            <a:xfrm>
              <a:off x="47863536" y="18175078"/>
              <a:ext cx="1687143" cy="442163"/>
            </a:xfrm>
            <a:prstGeom prst="rect">
              <a:avLst/>
            </a:prstGeom>
          </p:spPr>
        </p:pic>
      </p:grpSp>
      <p:sp>
        <p:nvSpPr>
          <p:cNvPr id="81" name="Rectangle 80">
            <a:extLst>
              <a:ext uri="{FF2B5EF4-FFF2-40B4-BE49-F238E27FC236}">
                <a16:creationId xmlns:a16="http://schemas.microsoft.com/office/drawing/2014/main" xmlns="" id="{226635DC-818D-084C-94FB-E72E5FE77E7E}"/>
              </a:ext>
            </a:extLst>
          </p:cNvPr>
          <p:cNvSpPr/>
          <p:nvPr/>
        </p:nvSpPr>
        <p:spPr>
          <a:xfrm>
            <a:off x="12317920" y="25405320"/>
            <a:ext cx="7419504" cy="1077218"/>
          </a:xfrm>
          <a:prstGeom prst="rect">
            <a:avLst/>
          </a:prstGeom>
          <a:ln>
            <a:solidFill>
              <a:schemeClr val="accent1"/>
            </a:solidFill>
          </a:ln>
        </p:spPr>
        <p:txBody>
          <a:bodyPr wrap="square">
            <a:spAutoFit/>
          </a:bodyPr>
          <a:lstStyle/>
          <a:p>
            <a:r>
              <a:rPr lang="en-US" sz="3200" b="1" dirty="0">
                <a:latin typeface="Arial" panose="020B0604020202020204" pitchFamily="34" charset="0"/>
                <a:cs typeface="Arial" panose="020B0604020202020204" pitchFamily="34" charset="0"/>
              </a:rPr>
              <a:t>Do you feel that you’ve faced barriers to your success?</a:t>
            </a:r>
          </a:p>
        </p:txBody>
      </p:sp>
      <p:pic>
        <p:nvPicPr>
          <p:cNvPr id="83" name="Picture 82">
            <a:extLst>
              <a:ext uri="{FF2B5EF4-FFF2-40B4-BE49-F238E27FC236}">
                <a16:creationId xmlns:a16="http://schemas.microsoft.com/office/drawing/2014/main" xmlns="" id="{5CF0602B-321C-4946-921C-E43A36B429C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2537627" y="27420902"/>
            <a:ext cx="3962522" cy="4457837"/>
          </a:xfrm>
          <a:prstGeom prst="rect">
            <a:avLst/>
          </a:prstGeom>
        </p:spPr>
      </p:pic>
      <p:sp>
        <p:nvSpPr>
          <p:cNvPr id="84" name="Rectangle 83">
            <a:extLst>
              <a:ext uri="{FF2B5EF4-FFF2-40B4-BE49-F238E27FC236}">
                <a16:creationId xmlns:a16="http://schemas.microsoft.com/office/drawing/2014/main" xmlns="" id="{D7E394AB-7D58-A442-B0DF-B18B0BB56319}"/>
              </a:ext>
            </a:extLst>
          </p:cNvPr>
          <p:cNvSpPr/>
          <p:nvPr/>
        </p:nvSpPr>
        <p:spPr>
          <a:xfrm>
            <a:off x="21271613" y="25405320"/>
            <a:ext cx="9657843" cy="1077218"/>
          </a:xfrm>
          <a:prstGeom prst="rect">
            <a:avLst/>
          </a:prstGeom>
          <a:ln>
            <a:solidFill>
              <a:schemeClr val="accent1"/>
            </a:solidFill>
          </a:ln>
        </p:spPr>
        <p:txBody>
          <a:bodyPr wrap="square">
            <a:spAutoFit/>
          </a:bodyPr>
          <a:lstStyle/>
          <a:p>
            <a:r>
              <a:rPr lang="en-US" sz="3200" b="1" dirty="0">
                <a:latin typeface="Arial" panose="020B0604020202020204" pitchFamily="34" charset="0"/>
                <a:cs typeface="Arial" panose="020B0604020202020204" pitchFamily="34" charset="0"/>
              </a:rPr>
              <a:t>What do you feel are the biggest barriers faced by a SS or a SC at the CCR? </a:t>
            </a:r>
          </a:p>
        </p:txBody>
      </p:sp>
      <p:sp>
        <p:nvSpPr>
          <p:cNvPr id="85" name="TextBox 84">
            <a:extLst>
              <a:ext uri="{FF2B5EF4-FFF2-40B4-BE49-F238E27FC236}">
                <a16:creationId xmlns:a16="http://schemas.microsoft.com/office/drawing/2014/main" xmlns="" id="{869EED75-6FCC-1840-847A-4DD7FE7FB7DD}"/>
              </a:ext>
            </a:extLst>
          </p:cNvPr>
          <p:cNvSpPr txBox="1"/>
          <p:nvPr/>
        </p:nvSpPr>
        <p:spPr>
          <a:xfrm>
            <a:off x="33125523" y="26100222"/>
            <a:ext cx="3259226" cy="769441"/>
          </a:xfrm>
          <a:prstGeom prst="rect">
            <a:avLst/>
          </a:prstGeom>
          <a:noFill/>
        </p:spPr>
        <p:txBody>
          <a:bodyPr wrap="none" rtlCol="0">
            <a:spAutoFit/>
          </a:bodyPr>
          <a:lstStyle/>
          <a:p>
            <a:r>
              <a:rPr lang="en-US" sz="4400" b="1" dirty="0">
                <a:solidFill>
                  <a:schemeClr val="accent1">
                    <a:lumMod val="75000"/>
                  </a:schemeClr>
                </a:solidFill>
                <a:latin typeface="Arial" panose="020B0604020202020204" pitchFamily="34" charset="0"/>
                <a:cs typeface="Arial" panose="020B0604020202020204" pitchFamily="34" charset="0"/>
              </a:rPr>
              <a:t>Next Steps </a:t>
            </a:r>
          </a:p>
        </p:txBody>
      </p:sp>
      <p:sp>
        <p:nvSpPr>
          <p:cNvPr id="86" name="TextBox 85">
            <a:extLst>
              <a:ext uri="{FF2B5EF4-FFF2-40B4-BE49-F238E27FC236}">
                <a16:creationId xmlns:a16="http://schemas.microsoft.com/office/drawing/2014/main" xmlns="" id="{A0573DDF-1258-0944-873E-8755A8C52D72}"/>
              </a:ext>
            </a:extLst>
          </p:cNvPr>
          <p:cNvSpPr txBox="1"/>
          <p:nvPr/>
        </p:nvSpPr>
        <p:spPr>
          <a:xfrm>
            <a:off x="33125523" y="26766049"/>
            <a:ext cx="17356812" cy="4524315"/>
          </a:xfrm>
          <a:prstGeom prst="rect">
            <a:avLst/>
          </a:prstGeom>
          <a:noFill/>
        </p:spPr>
        <p:txBody>
          <a:bodyPr wrap="square" rtlCol="0">
            <a:spAutoFit/>
          </a:bodyPr>
          <a:lstStyle/>
          <a:p>
            <a:pPr marL="45720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Mentorship: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Goals are to meet the needs for SC/females</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SS/SC Enrichment Program developed by Ofelia Olivero, CCT, NCI - includes formal mentoring, WSA commitment </a:t>
            </a:r>
          </a:p>
          <a:p>
            <a:pPr marL="45720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Career advancement</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The AOS is discussing career advancement opportunities for SS across NIH. </a:t>
            </a:r>
          </a:p>
          <a:p>
            <a:pPr marL="914400" lvl="1"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Improve visibility, change title of “staff”</a:t>
            </a:r>
          </a:p>
          <a:p>
            <a:pPr marL="45720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Job Security: </a:t>
            </a:r>
            <a:r>
              <a:rPr lang="en-US" sz="3200" dirty="0">
                <a:latin typeface="Arial" panose="020B0604020202020204" pitchFamily="34" charset="0"/>
                <a:cs typeface="Arial" panose="020B0604020202020204" pitchFamily="34" charset="0"/>
              </a:rPr>
              <a:t>placement into new lab” program presented by Chris Corey during the 2017 SSSC Professional 	Development day</a:t>
            </a:r>
          </a:p>
        </p:txBody>
      </p:sp>
    </p:spTree>
    <p:extLst>
      <p:ext uri="{BB962C8B-B14F-4D97-AF65-F5344CB8AC3E}">
        <p14:creationId xmlns:p14="http://schemas.microsoft.com/office/powerpoint/2010/main" val="13708993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389</TotalTime>
  <Words>678</Words>
  <Application>Microsoft Office PowerPoint</Application>
  <PresentationFormat>Custom</PresentationFormat>
  <Paragraphs>102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Gril, Brunilde (NIH/NCI) [E]</dc:creator>
  <cp:lastModifiedBy>Michalowski, Aleksandra (NIH/NCI) [E]</cp:lastModifiedBy>
  <cp:revision>50</cp:revision>
  <dcterms:created xsi:type="dcterms:W3CDTF">2019-04-22T17:05:24Z</dcterms:created>
  <dcterms:modified xsi:type="dcterms:W3CDTF">2020-03-06T12:02:45Z</dcterms:modified>
</cp:coreProperties>
</file>