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 id="2147483887" r:id="rId2"/>
  </p:sldMasterIdLst>
  <p:notesMasterIdLst>
    <p:notesMasterId r:id="rId30"/>
  </p:notesMasterIdLst>
  <p:handoutMasterIdLst>
    <p:handoutMasterId r:id="rId31"/>
  </p:handoutMasterIdLst>
  <p:sldIdLst>
    <p:sldId id="402" r:id="rId3"/>
    <p:sldId id="418" r:id="rId4"/>
    <p:sldId id="419" r:id="rId5"/>
    <p:sldId id="404" r:id="rId6"/>
    <p:sldId id="421" r:id="rId7"/>
    <p:sldId id="422" r:id="rId8"/>
    <p:sldId id="432" r:id="rId9"/>
    <p:sldId id="423" r:id="rId10"/>
    <p:sldId id="405" r:id="rId11"/>
    <p:sldId id="437" r:id="rId12"/>
    <p:sldId id="435" r:id="rId13"/>
    <p:sldId id="436" r:id="rId14"/>
    <p:sldId id="406" r:id="rId15"/>
    <p:sldId id="407" r:id="rId16"/>
    <p:sldId id="408" r:id="rId17"/>
    <p:sldId id="412" r:id="rId18"/>
    <p:sldId id="426" r:id="rId19"/>
    <p:sldId id="413" r:id="rId20"/>
    <p:sldId id="433" r:id="rId21"/>
    <p:sldId id="424" r:id="rId22"/>
    <p:sldId id="414" r:id="rId23"/>
    <p:sldId id="415" r:id="rId24"/>
    <p:sldId id="438" r:id="rId25"/>
    <p:sldId id="416" r:id="rId26"/>
    <p:sldId id="430" r:id="rId27"/>
    <p:sldId id="417" r:id="rId28"/>
    <p:sldId id="431" r:id="rId29"/>
  </p:sldIdLst>
  <p:sldSz cx="9144000" cy="6858000" type="screen4x3"/>
  <p:notesSz cx="6950075" cy="9236075"/>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4C4C"/>
    <a:srgbClr val="000000"/>
    <a:srgbClr val="7F7F7F"/>
    <a:srgbClr val="E8E8E8"/>
    <a:srgbClr val="F2F2F2"/>
    <a:srgbClr val="565656"/>
    <a:srgbClr val="2A5DA5"/>
    <a:srgbClr val="2A67A5"/>
    <a:srgbClr val="2A71A5"/>
    <a:srgbClr val="44444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89" autoAdjust="0"/>
    <p:restoredTop sz="94654" autoAdjust="0"/>
  </p:normalViewPr>
  <p:slideViewPr>
    <p:cSldViewPr snapToGrid="0" snapToObjects="1">
      <p:cViewPr varScale="1">
        <p:scale>
          <a:sx n="67" d="100"/>
          <a:sy n="67" d="100"/>
        </p:scale>
        <p:origin x="864" y="60"/>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3259"/>
    </p:cViewPr>
  </p:sorterViewPr>
  <p:notesViewPr>
    <p:cSldViewPr snapToGrid="0" snapToObjects="1">
      <p:cViewPr varScale="1">
        <p:scale>
          <a:sx n="49" d="100"/>
          <a:sy n="49" d="100"/>
        </p:scale>
        <p:origin x="266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4" name="Footer Placeholder 3"/>
          <p:cNvSpPr>
            <a:spLocks noGrp="1"/>
          </p:cNvSpPr>
          <p:nvPr>
            <p:ph type="ftr" sz="quarter" idx="2"/>
          </p:nvPr>
        </p:nvSpPr>
        <p:spPr>
          <a:xfrm>
            <a:off x="0" y="8772668"/>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87" tIns="46244" rIns="92487" bIns="46244" rtlCol="0" anchor="b"/>
          <a:lstStyle>
            <a:lvl1pPr algn="r">
              <a:defRPr sz="1200"/>
            </a:lvl1pPr>
          </a:lstStyle>
          <a:p>
            <a:fld id="{F093AD1B-1BAA-D548-ACF0-7463C0C7D0E7}" type="slidenum">
              <a:rPr lang="en-US" smtClean="0"/>
              <a:t>‹#›</a:t>
            </a:fld>
            <a:endParaRPr lang="en-US" dirty="0"/>
          </a:p>
        </p:txBody>
      </p:sp>
    </p:spTree>
    <p:extLst>
      <p:ext uri="{BB962C8B-B14F-4D97-AF65-F5344CB8AC3E}">
        <p14:creationId xmlns:p14="http://schemas.microsoft.com/office/powerpoint/2010/main" val="31968062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87" tIns="46244" rIns="92487" bIns="46244" rtlCol="0"/>
          <a:lstStyle>
            <a:lvl1pPr algn="r">
              <a:defRPr sz="1200"/>
            </a:lvl1pPr>
          </a:lstStyle>
          <a:p>
            <a:fld id="{5B896F55-051E-5448-B8E8-A0AA6DBFC1A7}" type="datetimeFigureOut">
              <a:rPr lang="en-US" smtClean="0"/>
              <a:t>11/14/2023</a:t>
            </a:fld>
            <a:endParaRPr lang="en-US" dirty="0"/>
          </a:p>
        </p:txBody>
      </p:sp>
      <p:sp>
        <p:nvSpPr>
          <p:cNvPr id="4" name="Slide Image Placeholder 3"/>
          <p:cNvSpPr>
            <a:spLocks noGrp="1" noRot="1" noChangeAspect="1"/>
          </p:cNvSpPr>
          <p:nvPr>
            <p:ph type="sldImg" idx="2"/>
          </p:nvPr>
        </p:nvSpPr>
        <p:spPr>
          <a:xfrm>
            <a:off x="1168400" y="693738"/>
            <a:ext cx="4614863" cy="3462337"/>
          </a:xfrm>
          <a:prstGeom prst="rect">
            <a:avLst/>
          </a:prstGeom>
          <a:noFill/>
          <a:ln w="12700">
            <a:solidFill>
              <a:prstClr val="black"/>
            </a:solidFill>
          </a:ln>
        </p:spPr>
        <p:txBody>
          <a:bodyPr vert="horz" lIns="92487" tIns="46244" rIns="92487" bIns="46244"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7" tIns="46244" rIns="92487" bIns="462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87" tIns="46244" rIns="92487" bIns="46244" rtlCol="0" anchor="b"/>
          <a:lstStyle>
            <a:lvl1pPr algn="r">
              <a:defRPr sz="1200"/>
            </a:lvl1pPr>
          </a:lstStyle>
          <a:p>
            <a:fld id="{0D17E79A-386B-3949-83DC-43D056CBF148}" type="slidenum">
              <a:rPr lang="en-US" smtClean="0"/>
              <a:t>‹#›</a:t>
            </a:fld>
            <a:endParaRPr lang="en-US" dirty="0"/>
          </a:p>
        </p:txBody>
      </p:sp>
    </p:spTree>
    <p:extLst>
      <p:ext uri="{BB962C8B-B14F-4D97-AF65-F5344CB8AC3E}">
        <p14:creationId xmlns:p14="http://schemas.microsoft.com/office/powerpoint/2010/main" val="6180037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solidFill>
          <a:schemeClr val="accent4"/>
        </a:solidFill>
        <a:effectLst/>
      </p:bgPr>
    </p:bg>
    <p:spTree>
      <p:nvGrpSpPr>
        <p:cNvPr id="1" name=""/>
        <p:cNvGrpSpPr/>
        <p:nvPr/>
      </p:nvGrpSpPr>
      <p:grpSpPr>
        <a:xfrm>
          <a:off x="0" y="0"/>
          <a:ext cx="0" cy="0"/>
          <a:chOff x="0" y="0"/>
          <a:chExt cx="0" cy="0"/>
        </a:xfrm>
      </p:grpSpPr>
      <p:sp>
        <p:nvSpPr>
          <p:cNvPr id="7" name="Pentagon 6"/>
          <p:cNvSpPr/>
          <p:nvPr userDrawn="1"/>
        </p:nvSpPr>
        <p:spPr>
          <a:xfrm>
            <a:off x="1168400" y="0"/>
            <a:ext cx="2870200" cy="6858000"/>
          </a:xfrm>
          <a:prstGeom prst="homePlate">
            <a:avLst>
              <a:gd name="adj" fmla="val 47787"/>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Pentagon 19"/>
          <p:cNvSpPr/>
          <p:nvPr userDrawn="1"/>
        </p:nvSpPr>
        <p:spPr>
          <a:xfrm>
            <a:off x="0" y="0"/>
            <a:ext cx="2870200" cy="6858000"/>
          </a:xfrm>
          <a:prstGeom prst="homePlate">
            <a:avLst>
              <a:gd name="adj" fmla="val 47787"/>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userDrawn="1"/>
        </p:nvSpPr>
        <p:spPr>
          <a:xfrm flipV="1">
            <a:off x="0" y="502920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1"/>
          <p:cNvSpPr>
            <a:spLocks noGrp="1"/>
          </p:cNvSpPr>
          <p:nvPr>
            <p:ph type="ctrTitle" hasCustomPrompt="1"/>
          </p:nvPr>
        </p:nvSpPr>
        <p:spPr>
          <a:xfrm>
            <a:off x="685800" y="1645920"/>
            <a:ext cx="7772400" cy="1827842"/>
          </a:xfrm>
        </p:spPr>
        <p:txBody>
          <a:bodyPr lIns="0" tIns="0" rIns="0" bIns="0" anchor="b">
            <a:noAutofit/>
          </a:bodyPr>
          <a:lstStyle>
            <a:lvl1pPr algn="r">
              <a:defRPr sz="3600" b="0" i="0">
                <a:solidFill>
                  <a:srgbClr val="FFFFFF"/>
                </a:solidFill>
                <a:latin typeface="Arial"/>
                <a:cs typeface="Arial"/>
              </a:defRPr>
            </a:lvl1pPr>
          </a:lstStyle>
          <a:p>
            <a:r>
              <a:rPr lang="en-US" dirty="0"/>
              <a:t>Title of the presentation</a:t>
            </a:r>
          </a:p>
        </p:txBody>
      </p:sp>
      <p:sp>
        <p:nvSpPr>
          <p:cNvPr id="11" name="Subtitle 2"/>
          <p:cNvSpPr>
            <a:spLocks noGrp="1"/>
          </p:cNvSpPr>
          <p:nvPr>
            <p:ph type="subTitle" idx="1" hasCustomPrompt="1"/>
          </p:nvPr>
        </p:nvSpPr>
        <p:spPr>
          <a:xfrm>
            <a:off x="685800" y="3566160"/>
            <a:ext cx="7772400" cy="686376"/>
          </a:xfrm>
        </p:spPr>
        <p:txBody>
          <a:bodyPr lIns="0" tIns="0" rIns="0" bIns="0" anchor="t">
            <a:noAutofit/>
          </a:bodyPr>
          <a:lstStyle>
            <a:lvl1pPr marL="0" indent="0" algn="r">
              <a:buNone/>
              <a:defRPr sz="1800" b="0" i="1" spc="1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goes here </a:t>
            </a:r>
          </a:p>
        </p:txBody>
      </p:sp>
      <p:pic>
        <p:nvPicPr>
          <p:cNvPr id="12" name="Picture 11" descr="NCI-Logo-Colo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5710325"/>
            <a:ext cx="4974336" cy="474575"/>
          </a:xfrm>
          <a:prstGeom prst="rect">
            <a:avLst/>
          </a:prstGeom>
        </p:spPr>
      </p:pic>
      <p:sp>
        <p:nvSpPr>
          <p:cNvPr id="9" name="Date Placeholder 3"/>
          <p:cNvSpPr>
            <a:spLocks noGrp="1"/>
          </p:cNvSpPr>
          <p:nvPr>
            <p:ph type="dt" sz="half" idx="2"/>
          </p:nvPr>
        </p:nvSpPr>
        <p:spPr>
          <a:xfrm>
            <a:off x="6400800" y="5727700"/>
            <a:ext cx="2286000" cy="457200"/>
          </a:xfrm>
          <a:prstGeom prst="rect">
            <a:avLst/>
          </a:prstGeom>
        </p:spPr>
        <p:txBody>
          <a:bodyPr vert="horz" lIns="0" tIns="0" rIns="0" bIns="0" rtlCol="0" anchor="ctr"/>
          <a:lstStyle>
            <a:lvl1pPr algn="r" fontAlgn="auto">
              <a:spcBef>
                <a:spcPts val="0"/>
              </a:spcBef>
              <a:spcAft>
                <a:spcPts val="0"/>
              </a:spcAft>
              <a:defRPr sz="1600" smtClean="0">
                <a:solidFill>
                  <a:srgbClr val="000000"/>
                </a:solidFill>
                <a:latin typeface="+mn-lt"/>
                <a:ea typeface="+mn-ea"/>
                <a:cs typeface="SapientSansRegular"/>
              </a:defRPr>
            </a:lvl1pPr>
          </a:lstStyle>
          <a:p>
            <a:pPr>
              <a:defRPr/>
            </a:pPr>
            <a:fld id="{711121A0-0B09-1C4A-9AF6-B302745758D8}" type="datetime4">
              <a:rPr lang="en-US" smtClean="0"/>
              <a:pPr>
                <a:defRPr/>
              </a:pPr>
              <a:t>November 14, 2023</a:t>
            </a:fld>
            <a:endParaRPr lang="en-US" dirty="0"/>
          </a:p>
        </p:txBody>
      </p:sp>
    </p:spTree>
    <p:extLst>
      <p:ext uri="{BB962C8B-B14F-4D97-AF65-F5344CB8AC3E}">
        <p14:creationId xmlns:p14="http://schemas.microsoft.com/office/powerpoint/2010/main" val="18115368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lumn Right — Footer">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pic>
        <p:nvPicPr>
          <p:cNvPr id="9" name="Picture 8"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14"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6" name="Content Placeholder 2"/>
          <p:cNvSpPr>
            <a:spLocks noGrp="1"/>
          </p:cNvSpPr>
          <p:nvPr>
            <p:ph sz="quarter" idx="11"/>
          </p:nvPr>
        </p:nvSpPr>
        <p:spPr>
          <a:xfrm>
            <a:off x="4538726" y="1426633"/>
            <a:ext cx="4120642" cy="4800600"/>
          </a:xfrm>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4"/>
          <p:cNvSpPr>
            <a:spLocks noGrp="1"/>
          </p:cNvSpPr>
          <p:nvPr>
            <p:ph sz="quarter" idx="12"/>
          </p:nvPr>
        </p:nvSpPr>
        <p:spPr>
          <a:xfrm>
            <a:off x="493776" y="1426633"/>
            <a:ext cx="3897313" cy="4800600"/>
          </a:xfrm>
        </p:spPr>
        <p:txBody>
          <a:bodyPr anchor="ctr"/>
          <a:lstStyle>
            <a:lvl1pPr marL="0" indent="0" algn="ctr">
              <a:buFontTx/>
              <a:buNone/>
              <a:defRPr/>
            </a:lvl1pPr>
          </a:lstStyle>
          <a:p>
            <a:pPr lvl="0"/>
            <a:r>
              <a:rPr lang="en-US"/>
              <a:t>Click to edit Master text styles</a:t>
            </a:r>
          </a:p>
        </p:txBody>
      </p:sp>
    </p:spTree>
    <p:extLst>
      <p:ext uri="{BB962C8B-B14F-4D97-AF65-F5344CB8AC3E}">
        <p14:creationId xmlns:p14="http://schemas.microsoft.com/office/powerpoint/2010/main" val="3003202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lumn Right — No Footer">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sp>
        <p:nvSpPr>
          <p:cNvPr id="14"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5" name="Content Placeholder 2"/>
          <p:cNvSpPr>
            <a:spLocks noGrp="1"/>
          </p:cNvSpPr>
          <p:nvPr>
            <p:ph sz="quarter" idx="11"/>
          </p:nvPr>
        </p:nvSpPr>
        <p:spPr>
          <a:xfrm>
            <a:off x="4538726" y="1426633"/>
            <a:ext cx="4120642" cy="4800600"/>
          </a:xfrm>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4"/>
          <p:cNvSpPr>
            <a:spLocks noGrp="1"/>
          </p:cNvSpPr>
          <p:nvPr>
            <p:ph sz="quarter" idx="12"/>
          </p:nvPr>
        </p:nvSpPr>
        <p:spPr>
          <a:xfrm>
            <a:off x="493776" y="1426633"/>
            <a:ext cx="3897313" cy="4800600"/>
          </a:xfrm>
        </p:spPr>
        <p:txBody>
          <a:bodyPr anchor="ctr"/>
          <a:lstStyle>
            <a:lvl1pPr marL="0" indent="0" algn="ctr">
              <a:buFontTx/>
              <a:buNone/>
              <a:defRPr/>
            </a:lvl1pPr>
          </a:lstStyle>
          <a:p>
            <a:pPr lvl="0"/>
            <a:r>
              <a:rPr lang="en-US"/>
              <a:t>Click to edit Master text styles</a:t>
            </a:r>
          </a:p>
        </p:txBody>
      </p:sp>
    </p:spTree>
    <p:extLst>
      <p:ext uri="{BB962C8B-B14F-4D97-AF65-F5344CB8AC3E}">
        <p14:creationId xmlns:p14="http://schemas.microsoft.com/office/powerpoint/2010/main" val="3243192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Graphic — Footer">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pic>
        <p:nvPicPr>
          <p:cNvPr id="8" name="Picture 7"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10"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Tree>
    <p:extLst>
      <p:ext uri="{BB962C8B-B14F-4D97-AF65-F5344CB8AC3E}">
        <p14:creationId xmlns:p14="http://schemas.microsoft.com/office/powerpoint/2010/main" val="2571114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ngle Graphic — No Footer">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sp>
        <p:nvSpPr>
          <p:cNvPr id="10"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Tree>
    <p:extLst>
      <p:ext uri="{BB962C8B-B14F-4D97-AF65-F5344CB8AC3E}">
        <p14:creationId xmlns:p14="http://schemas.microsoft.com/office/powerpoint/2010/main" val="2146911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 Footer">
    <p:bg>
      <p:bgPr>
        <a:solidFill>
          <a:schemeClr val="bg1"/>
        </a:solidFill>
        <a:effectLst/>
      </p:bgPr>
    </p:bg>
    <p:spTree>
      <p:nvGrpSpPr>
        <p:cNvPr id="1" name=""/>
        <p:cNvGrpSpPr/>
        <p:nvPr/>
      </p:nvGrpSpPr>
      <p:grpSpPr>
        <a:xfrm>
          <a:off x="0" y="0"/>
          <a:ext cx="0" cy="0"/>
          <a:chOff x="0" y="0"/>
          <a:chExt cx="0" cy="0"/>
        </a:xfrm>
      </p:grpSpPr>
      <p:sp>
        <p:nvSpPr>
          <p:cNvPr id="7"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pic>
        <p:nvPicPr>
          <p:cNvPr id="12" name="Picture 11"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Tree>
    <p:extLst>
      <p:ext uri="{BB962C8B-B14F-4D97-AF65-F5344CB8AC3E}">
        <p14:creationId xmlns:p14="http://schemas.microsoft.com/office/powerpoint/2010/main" val="3530957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 No Footer">
    <p:bg>
      <p:bgPr>
        <a:solidFill>
          <a:schemeClr val="bg1"/>
        </a:solidFill>
        <a:effectLst/>
      </p:bgPr>
    </p:bg>
    <p:spTree>
      <p:nvGrpSpPr>
        <p:cNvPr id="1" name=""/>
        <p:cNvGrpSpPr/>
        <p:nvPr/>
      </p:nvGrpSpPr>
      <p:grpSpPr>
        <a:xfrm>
          <a:off x="0" y="0"/>
          <a:ext cx="0" cy="0"/>
          <a:chOff x="0" y="0"/>
          <a:chExt cx="0" cy="0"/>
        </a:xfrm>
      </p:grpSpPr>
      <p:sp>
        <p:nvSpPr>
          <p:cNvPr id="3"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Tree>
    <p:extLst>
      <p:ext uri="{BB962C8B-B14F-4D97-AF65-F5344CB8AC3E}">
        <p14:creationId xmlns:p14="http://schemas.microsoft.com/office/powerpoint/2010/main" val="2107040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ack Cover Blue">
    <p:bg>
      <p:bgPr>
        <a:solidFill>
          <a:schemeClr val="accent4"/>
        </a:solidFill>
        <a:effectLst/>
      </p:bgPr>
    </p:bg>
    <p:spTree>
      <p:nvGrpSpPr>
        <p:cNvPr id="1" name=""/>
        <p:cNvGrpSpPr/>
        <p:nvPr/>
      </p:nvGrpSpPr>
      <p:grpSpPr>
        <a:xfrm>
          <a:off x="0" y="0"/>
          <a:ext cx="0" cy="0"/>
          <a:chOff x="0" y="0"/>
          <a:chExt cx="0" cy="0"/>
        </a:xfrm>
      </p:grpSpPr>
      <p:sp>
        <p:nvSpPr>
          <p:cNvPr id="7" name="Pentagon 6"/>
          <p:cNvSpPr/>
          <p:nvPr userDrawn="1"/>
        </p:nvSpPr>
        <p:spPr>
          <a:xfrm>
            <a:off x="0" y="0"/>
            <a:ext cx="8458198" cy="6858000"/>
          </a:xfrm>
          <a:prstGeom prst="homePlate">
            <a:avLst>
              <a:gd name="adj" fmla="val 20935"/>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0" y="0"/>
            <a:ext cx="7289798" cy="6858000"/>
          </a:xfrm>
          <a:prstGeom prst="homePlate">
            <a:avLst>
              <a:gd name="adj" fmla="val 20935"/>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 name="Group 1"/>
          <p:cNvGrpSpPr>
            <a:grpSpLocks noChangeAspect="1"/>
          </p:cNvGrpSpPr>
          <p:nvPr userDrawn="1"/>
        </p:nvGrpSpPr>
        <p:grpSpPr>
          <a:xfrm>
            <a:off x="2568989" y="2915920"/>
            <a:ext cx="4052793" cy="1007110"/>
            <a:chOff x="1524000" y="2654300"/>
            <a:chExt cx="6235066" cy="1549400"/>
          </a:xfrm>
        </p:grpSpPr>
        <p:pic>
          <p:nvPicPr>
            <p:cNvPr id="4" name="Picture 3" descr="NCI-Logo-Stac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5201" y="2844800"/>
              <a:ext cx="4253865" cy="1162050"/>
            </a:xfrm>
            <a:prstGeom prst="rect">
              <a:avLst/>
            </a:prstGeom>
          </p:spPr>
        </p:pic>
        <p:pic>
          <p:nvPicPr>
            <p:cNvPr id="5" name="Picture 4" descr="4_hhs_logo_whit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0" y="2654300"/>
              <a:ext cx="1549400" cy="1549400"/>
            </a:xfrm>
            <a:prstGeom prst="rect">
              <a:avLst/>
            </a:prstGeom>
          </p:spPr>
        </p:pic>
      </p:grpSp>
      <p:sp>
        <p:nvSpPr>
          <p:cNvPr id="6" name="TextBox 13"/>
          <p:cNvSpPr txBox="1">
            <a:spLocks noChangeArrowheads="1"/>
          </p:cNvSpPr>
          <p:nvPr userDrawn="1"/>
        </p:nvSpPr>
        <p:spPr bwMode="auto">
          <a:xfrm>
            <a:off x="1684260" y="6083300"/>
            <a:ext cx="58119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en-US" sz="1800" b="1" dirty="0">
                <a:solidFill>
                  <a:schemeClr val="bg1"/>
                </a:solidFill>
                <a:latin typeface="Arial" charset="0"/>
              </a:rPr>
              <a:t>www.cancer.gov                 www.cancer.gov/espanol</a:t>
            </a:r>
          </a:p>
        </p:txBody>
      </p:sp>
    </p:spTree>
    <p:extLst>
      <p:ext uri="{BB962C8B-B14F-4D97-AF65-F5344CB8AC3E}">
        <p14:creationId xmlns:p14="http://schemas.microsoft.com/office/powerpoint/2010/main" val="4082203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35BDBFC-3495-4CAE-9099-52E3B0866165}" type="slidenum">
              <a:rPr lang="en-US"/>
              <a:pPr>
                <a:defRPr/>
              </a:pPr>
              <a:t>‹#›</a:t>
            </a:fld>
            <a:endParaRPr lang="en-US" dirty="0"/>
          </a:p>
        </p:txBody>
      </p:sp>
    </p:spTree>
    <p:extLst>
      <p:ext uri="{BB962C8B-B14F-4D97-AF65-F5344CB8AC3E}">
        <p14:creationId xmlns:p14="http://schemas.microsoft.com/office/powerpoint/2010/main" val="27739404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DD75EB8-51CC-482E-AFDF-1206D4A5619E}" type="slidenum">
              <a:rPr lang="en-US"/>
              <a:pPr>
                <a:defRPr/>
              </a:pPr>
              <a:t>‹#›</a:t>
            </a:fld>
            <a:endParaRPr lang="en-US" dirty="0"/>
          </a:p>
        </p:txBody>
      </p:sp>
    </p:spTree>
    <p:extLst>
      <p:ext uri="{BB962C8B-B14F-4D97-AF65-F5344CB8AC3E}">
        <p14:creationId xmlns:p14="http://schemas.microsoft.com/office/powerpoint/2010/main" val="3872335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114300"/>
            <a:ext cx="7315200" cy="1143000"/>
          </a:xfrm>
        </p:spPr>
        <p:txBody>
          <a:bodyPr/>
          <a:lstStyle/>
          <a:p>
            <a:r>
              <a:rPr lang="en-US"/>
              <a:t>Click to edit Master title style</a:t>
            </a:r>
          </a:p>
        </p:txBody>
      </p:sp>
      <p:sp>
        <p:nvSpPr>
          <p:cNvPr id="3" name="Text Placeholder 2"/>
          <p:cNvSpPr>
            <a:spLocks noGrp="1"/>
          </p:cNvSpPr>
          <p:nvPr>
            <p:ph type="body" sz="half" idx="1"/>
          </p:nvPr>
        </p:nvSpPr>
        <p:spPr>
          <a:xfrm>
            <a:off x="1600200" y="1600200"/>
            <a:ext cx="3581400" cy="4943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34000" y="1600200"/>
            <a:ext cx="3581400" cy="4943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179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with Sub-Bullet">
    <p:bg>
      <p:bgPr>
        <a:solidFill>
          <a:schemeClr val="bg1"/>
        </a:solidFill>
        <a:effectLst/>
      </p:bgPr>
    </p:bg>
    <p:spTree>
      <p:nvGrpSpPr>
        <p:cNvPr id="1" name=""/>
        <p:cNvGrpSpPr/>
        <p:nvPr/>
      </p:nvGrpSpPr>
      <p:grpSpPr>
        <a:xfrm>
          <a:off x="0" y="0"/>
          <a:ext cx="0" cy="0"/>
          <a:chOff x="0" y="0"/>
          <a:chExt cx="0" cy="0"/>
        </a:xfrm>
      </p:grpSpPr>
      <p:sp>
        <p:nvSpPr>
          <p:cNvPr id="6" name="Pentagon 5"/>
          <p:cNvSpPr/>
          <p:nvPr userDrawn="1"/>
        </p:nvSpPr>
        <p:spPr>
          <a:xfrm>
            <a:off x="1168400" y="0"/>
            <a:ext cx="2870200" cy="6858000"/>
          </a:xfrm>
          <a:prstGeom prst="homePlate">
            <a:avLst>
              <a:gd name="adj" fmla="val 47787"/>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0" y="0"/>
            <a:ext cx="2870200" cy="6858000"/>
          </a:xfrm>
          <a:prstGeom prst="homePlate">
            <a:avLst>
              <a:gd name="adj" fmla="val 47787"/>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10" name="Text Placeholder 12"/>
          <p:cNvSpPr>
            <a:spLocks noGrp="1"/>
          </p:cNvSpPr>
          <p:nvPr>
            <p:ph type="body" sz="quarter" idx="10" hasCustomPrompt="1"/>
          </p:nvPr>
        </p:nvSpPr>
        <p:spPr>
          <a:xfrm>
            <a:off x="4334256" y="0"/>
            <a:ext cx="4297680" cy="6858000"/>
          </a:xfrm>
        </p:spPr>
        <p:txBody>
          <a:bodyPr anchor="ctr">
            <a:noAutofit/>
          </a:bodyPr>
          <a:lstStyle>
            <a:lvl1pPr marL="457200" marR="0" indent="-457200" algn="l" defTabSz="457200" rtl="0" eaLnBrk="1" fontAlgn="auto" latinLnBrk="0" hangingPunct="1">
              <a:lnSpc>
                <a:spcPct val="100000"/>
              </a:lnSpc>
              <a:spcBef>
                <a:spcPts val="0"/>
              </a:spcBef>
              <a:spcAft>
                <a:spcPts val="1000"/>
              </a:spcAft>
              <a:buClr>
                <a:schemeClr val="accent1"/>
              </a:buClr>
              <a:buSzTx/>
              <a:buFont typeface="+mj-lt"/>
              <a:buAutoNum type="arabicPeriod"/>
              <a:tabLst/>
              <a:defRPr i="1">
                <a:solidFill>
                  <a:srgbClr val="000000"/>
                </a:solidFill>
              </a:defRPr>
            </a:lvl1pPr>
            <a:lvl2pPr marL="685800" marR="0" indent="-228600" algn="l" defTabSz="457200" rtl="0" eaLnBrk="1" fontAlgn="auto" latinLnBrk="0" hangingPunct="1">
              <a:lnSpc>
                <a:spcPct val="100000"/>
              </a:lnSpc>
              <a:spcBef>
                <a:spcPts val="0"/>
              </a:spcBef>
              <a:spcAft>
                <a:spcPts val="1000"/>
              </a:spcAft>
              <a:buClr>
                <a:schemeClr val="accent1"/>
              </a:buClr>
              <a:buSzTx/>
              <a:buFont typeface="Wingdings" charset="2"/>
              <a:buChar char="§"/>
              <a:tabLst/>
              <a:defRPr lang="en-US" sz="1900" i="1" kern="1200" baseline="0" dirty="0" smtClean="0">
                <a:solidFill>
                  <a:srgbClr val="000000"/>
                </a:solidFill>
                <a:latin typeface="+mn-lt"/>
                <a:ea typeface="ＭＳ Ｐゴシック" charset="0"/>
                <a:cs typeface="SapientCentroSlab-Light"/>
              </a:defRPr>
            </a:lvl2pPr>
          </a:lstStyle>
          <a:p>
            <a:r>
              <a:rPr lang="en-US" dirty="0"/>
              <a:t>Agenda Item 1</a:t>
            </a:r>
          </a:p>
          <a:p>
            <a:pPr lvl="1"/>
            <a:r>
              <a:rPr lang="en-US" dirty="0"/>
              <a:t>Agenda Item 1a</a:t>
            </a:r>
          </a:p>
          <a:p>
            <a:pPr lvl="1"/>
            <a:r>
              <a:rPr lang="en-US" dirty="0"/>
              <a:t>Agenda Item 1b</a:t>
            </a:r>
          </a:p>
          <a:p>
            <a:r>
              <a:rPr lang="en-US" dirty="0"/>
              <a:t>Agenda Item 2</a:t>
            </a:r>
          </a:p>
          <a:p>
            <a:pPr lvl="1"/>
            <a:r>
              <a:rPr lang="en-US" dirty="0"/>
              <a:t>Agenda Item 2a</a:t>
            </a:r>
          </a:p>
          <a:p>
            <a:pPr lvl="1"/>
            <a:r>
              <a:rPr lang="en-US" dirty="0"/>
              <a:t>Agenda Item 2b</a:t>
            </a:r>
          </a:p>
          <a:p>
            <a:r>
              <a:rPr lang="en-US" dirty="0"/>
              <a:t>Agenda Item 3</a:t>
            </a:r>
          </a:p>
          <a:p>
            <a:pPr marL="685800" marR="0" lvl="1" indent="-228600" algn="l" defTabSz="457200" rtl="0" eaLnBrk="1" fontAlgn="auto" latinLnBrk="0" hangingPunct="1">
              <a:lnSpc>
                <a:spcPct val="100000"/>
              </a:lnSpc>
              <a:spcBef>
                <a:spcPts val="0"/>
              </a:spcBef>
              <a:spcAft>
                <a:spcPts val="1000"/>
              </a:spcAft>
              <a:buClr>
                <a:schemeClr val="accent1"/>
              </a:buClr>
              <a:buSzTx/>
              <a:buFont typeface="Wingdings" charset="2"/>
              <a:buChar char="§"/>
              <a:tabLst/>
              <a:defRPr/>
            </a:pPr>
            <a:r>
              <a:rPr lang="en-US" dirty="0"/>
              <a:t>Agenda Item 3a</a:t>
            </a:r>
          </a:p>
          <a:p>
            <a:pPr marL="685800" marR="0" lvl="1" indent="-228600" algn="l" defTabSz="457200" rtl="0" eaLnBrk="1" fontAlgn="auto" latinLnBrk="0" hangingPunct="1">
              <a:lnSpc>
                <a:spcPct val="100000"/>
              </a:lnSpc>
              <a:spcBef>
                <a:spcPts val="0"/>
              </a:spcBef>
              <a:spcAft>
                <a:spcPts val="1000"/>
              </a:spcAft>
              <a:buClr>
                <a:schemeClr val="accent1"/>
              </a:buClr>
              <a:buSzTx/>
              <a:buFont typeface="Wingdings" charset="2"/>
              <a:buChar char="§"/>
              <a:tabLst/>
              <a:defRPr/>
            </a:pPr>
            <a:r>
              <a:rPr lang="en-US" dirty="0"/>
              <a:t>Agenda Item 3b</a:t>
            </a:r>
          </a:p>
          <a:p>
            <a:pPr marL="685800" marR="0" lvl="1" indent="-228600" algn="l" defTabSz="457200" rtl="0" eaLnBrk="1" fontAlgn="auto" latinLnBrk="0" hangingPunct="1">
              <a:lnSpc>
                <a:spcPct val="100000"/>
              </a:lnSpc>
              <a:spcBef>
                <a:spcPts val="0"/>
              </a:spcBef>
              <a:spcAft>
                <a:spcPts val="1000"/>
              </a:spcAft>
              <a:buClr>
                <a:schemeClr val="accent1"/>
              </a:buClr>
              <a:buSzTx/>
              <a:buFont typeface="Wingdings" charset="2"/>
              <a:buChar char="§"/>
              <a:tabLst/>
              <a:defRPr/>
            </a:pPr>
            <a:r>
              <a:rPr lang="en-US" dirty="0"/>
              <a:t>Agenda Item 3c</a:t>
            </a:r>
          </a:p>
          <a:p>
            <a:r>
              <a:rPr lang="en-US" dirty="0"/>
              <a:t>Agenda Item 4</a:t>
            </a:r>
          </a:p>
        </p:txBody>
      </p:sp>
      <p:sp>
        <p:nvSpPr>
          <p:cNvPr id="8" name="Title 1"/>
          <p:cNvSpPr>
            <a:spLocks noGrp="1"/>
          </p:cNvSpPr>
          <p:nvPr>
            <p:ph type="title" hasCustomPrompt="1"/>
          </p:nvPr>
        </p:nvSpPr>
        <p:spPr>
          <a:xfrm>
            <a:off x="493776" y="1737360"/>
            <a:ext cx="3017520" cy="1828800"/>
          </a:xfrm>
        </p:spPr>
        <p:txBody>
          <a:bodyPr lIns="0" tIns="0" rIns="0" bIns="0" anchor="b">
            <a:noAutofit/>
          </a:bodyPr>
          <a:lstStyle>
            <a:lvl1pPr algn="r">
              <a:lnSpc>
                <a:spcPct val="90000"/>
              </a:lnSpc>
              <a:defRPr sz="2400">
                <a:solidFill>
                  <a:srgbClr val="123E57"/>
                </a:solidFill>
                <a:latin typeface="+mj-lt"/>
                <a:cs typeface="SapientSansBold"/>
              </a:defRPr>
            </a:lvl1pPr>
          </a:lstStyle>
          <a:p>
            <a:r>
              <a:rPr lang="en-US" dirty="0"/>
              <a:t>Agenda</a:t>
            </a:r>
          </a:p>
        </p:txBody>
      </p:sp>
      <p:pic>
        <p:nvPicPr>
          <p:cNvPr id="2" name="Picture 1"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Tree>
    <p:extLst>
      <p:ext uri="{BB962C8B-B14F-4D97-AF65-F5344CB8AC3E}">
        <p14:creationId xmlns:p14="http://schemas.microsoft.com/office/powerpoint/2010/main" val="9852846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0DE7424B-ADAD-4805-B4D1-EBF6213DA124}" type="slidenum">
              <a:rPr lang="en-US"/>
              <a:pPr>
                <a:defRPr/>
              </a:pPr>
              <a:t>‹#›</a:t>
            </a:fld>
            <a:endParaRPr lang="en-US" dirty="0"/>
          </a:p>
        </p:txBody>
      </p:sp>
    </p:spTree>
    <p:extLst>
      <p:ext uri="{BB962C8B-B14F-4D97-AF65-F5344CB8AC3E}">
        <p14:creationId xmlns:p14="http://schemas.microsoft.com/office/powerpoint/2010/main" val="2041965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1600200" y="114300"/>
            <a:ext cx="7315200" cy="1143000"/>
          </a:xfrm>
          <a:prstGeom prst="rect">
            <a:avLst/>
          </a:prstGeom>
          <a:noFill/>
          <a:ln w="9525">
            <a:noFill/>
            <a:miter lim="800000"/>
            <a:headEnd/>
            <a:tailEnd/>
          </a:ln>
          <a:effectLst/>
        </p:spPr>
        <p:txBody>
          <a:bodyPr/>
          <a:lstStyle>
            <a:lvl1pPr>
              <a:defRPr>
                <a:solidFill>
                  <a:srgbClr val="FFFFFF"/>
                </a:solidFill>
              </a:defRPr>
            </a:lvl1pPr>
          </a:lstStyle>
          <a:p>
            <a:pPr lvl="0"/>
            <a:r>
              <a:rPr lang="en-US" dirty="0"/>
              <a:t>Click to edit Master title style</a:t>
            </a:r>
          </a:p>
        </p:txBody>
      </p:sp>
      <p:sp>
        <p:nvSpPr>
          <p:cNvPr id="6" name="Rectangle 3"/>
          <p:cNvSpPr>
            <a:spLocks noGrp="1" noChangeArrowheads="1"/>
          </p:cNvSpPr>
          <p:nvPr>
            <p:ph idx="1"/>
          </p:nvPr>
        </p:nvSpPr>
        <p:spPr bwMode="auto">
          <a:xfrm>
            <a:off x="1600200" y="1600200"/>
            <a:ext cx="7315200" cy="4943475"/>
          </a:xfrm>
          <a:prstGeom prst="rect">
            <a:avLst/>
          </a:prstGeom>
          <a:noFill/>
          <a:ln w="9525">
            <a:noFill/>
            <a:miter lim="800000"/>
            <a:headEnd/>
            <a:tailEnd/>
          </a:ln>
          <a:effectLst/>
        </p:spPr>
        <p:txBody>
          <a:bodyPr/>
          <a:lstStyle>
            <a:lvl1pPr marL="346075" indent="-346075">
              <a:buClr>
                <a:srgbClr val="D40138"/>
              </a:buClr>
              <a:buFont typeface="Arial"/>
              <a:buChar char="•"/>
              <a:defRPr sz="2600" b="0">
                <a:solidFill>
                  <a:schemeClr val="tx1"/>
                </a:solidFill>
              </a:defRPr>
            </a:lvl1pPr>
            <a:lvl2pPr marL="742950" indent="-285750">
              <a:spcBef>
                <a:spcPts val="600"/>
              </a:spcBef>
              <a:buFont typeface="Lucida Grande"/>
              <a:buChar char="-"/>
              <a:defRPr sz="2400" b="0"/>
            </a:lvl2pPr>
            <a:lvl3pPr marL="1143000" indent="-228600">
              <a:spcBef>
                <a:spcPts val="600"/>
              </a:spcBef>
              <a:buFont typeface="Arial"/>
              <a:buChar char="•"/>
              <a:defRPr sz="2000" b="0"/>
            </a:lvl3pPr>
            <a:lvl4pPr marL="1600200" indent="-228600">
              <a:spcBef>
                <a:spcPts val="600"/>
              </a:spcBef>
              <a:buFont typeface="Lucida Grande"/>
              <a:buChar char="−"/>
              <a:defRPr sz="1800" b="0"/>
            </a:lvl4pPr>
            <a:lvl5pPr marL="2057400" indent="-228600">
              <a:spcBef>
                <a:spcPts val="600"/>
              </a:spcBef>
              <a:buFont typeface="Arial"/>
              <a:buChar char="•"/>
              <a:defRPr sz="1800" b="0"/>
            </a:lvl5pPr>
          </a:lstStyle>
          <a:p>
            <a:pPr lvl="0"/>
            <a:endParaRPr lang="en-US" noProof="0" dirty="0"/>
          </a:p>
        </p:txBody>
      </p:sp>
    </p:spTree>
    <p:extLst>
      <p:ext uri="{BB962C8B-B14F-4D97-AF65-F5344CB8AC3E}">
        <p14:creationId xmlns:p14="http://schemas.microsoft.com/office/powerpoint/2010/main" val="3074265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2396319" y="329308"/>
            <a:ext cx="3086292" cy="309201"/>
          </a:xfrm>
        </p:spPr>
        <p:txBody>
          <a:bodyPr/>
          <a:lstStyle/>
          <a:p>
            <a:pPr>
              <a:defRPr/>
            </a:pPr>
            <a:endParaRPr lang="en-US" dirty="0"/>
          </a:p>
        </p:txBody>
      </p:sp>
      <p:sp>
        <p:nvSpPr>
          <p:cNvPr id="6" name="Slide Number Placeholder 5"/>
          <p:cNvSpPr>
            <a:spLocks noGrp="1"/>
          </p:cNvSpPr>
          <p:nvPr>
            <p:ph type="sldNum" sz="quarter" idx="12"/>
          </p:nvPr>
        </p:nvSpPr>
        <p:spPr>
          <a:xfrm>
            <a:off x="1434703" y="798973"/>
            <a:ext cx="802005" cy="503578"/>
          </a:xfrm>
        </p:spPr>
        <p:txBody>
          <a:bodyPr/>
          <a:lstStyle/>
          <a:p>
            <a:pPr>
              <a:defRPr/>
            </a:pPr>
            <a:fld id="{C35BDBFC-3495-4CAE-9099-52E3B0866165}" type="slidenum">
              <a:rPr lang="en-US" smtClean="0"/>
              <a:pPr>
                <a:defRPr/>
              </a:pPr>
              <a:t>‹#›</a:t>
            </a:fld>
            <a:endParaRPr lang="en-US" dirty="0"/>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32403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3383443"/>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008048"/>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DD75EB8-51CC-482E-AFDF-1206D4A5619E}" type="slidenum">
              <a:rPr lang="en-US" smtClean="0"/>
              <a:pPr>
                <a:defRPr/>
              </a:pPr>
              <a:t>‹#›</a:t>
            </a:fld>
            <a:endParaRPr lang="en-US"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922578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spTree>
    <p:extLst>
      <p:ext uri="{BB962C8B-B14F-4D97-AF65-F5344CB8AC3E}">
        <p14:creationId xmlns:p14="http://schemas.microsoft.com/office/powerpoint/2010/main" val="3058466136"/>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0DE7424B-ADAD-4805-B4D1-EBF6213DA124}" type="slidenum">
              <a:rPr lang="en-US" smtClean="0"/>
              <a:pPr>
                <a:defRPr/>
              </a:pPr>
              <a:t>‹#›</a:t>
            </a:fld>
            <a:endParaRPr lang="en-US" dirty="0"/>
          </a:p>
        </p:txBody>
      </p:sp>
    </p:spTree>
    <p:extLst>
      <p:ext uri="{BB962C8B-B14F-4D97-AF65-F5344CB8AC3E}">
        <p14:creationId xmlns:p14="http://schemas.microsoft.com/office/powerpoint/2010/main" val="18966881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spTree>
    <p:extLst>
      <p:ext uri="{BB962C8B-B14F-4D97-AF65-F5344CB8AC3E}">
        <p14:creationId xmlns:p14="http://schemas.microsoft.com/office/powerpoint/2010/main" val="664132147"/>
      </p:ext>
    </p:extLst>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98730647"/>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Section Break">
    <p:bg>
      <p:bgPr>
        <a:solidFill>
          <a:schemeClr val="accent4"/>
        </a:solidFill>
        <a:effectLst/>
      </p:bgPr>
    </p:bg>
    <p:spTree>
      <p:nvGrpSpPr>
        <p:cNvPr id="1" name=""/>
        <p:cNvGrpSpPr/>
        <p:nvPr/>
      </p:nvGrpSpPr>
      <p:grpSpPr>
        <a:xfrm>
          <a:off x="0" y="0"/>
          <a:ext cx="0" cy="0"/>
          <a:chOff x="0" y="0"/>
          <a:chExt cx="0" cy="0"/>
        </a:xfrm>
      </p:grpSpPr>
      <p:sp>
        <p:nvSpPr>
          <p:cNvPr id="11" name="Pentagon 10"/>
          <p:cNvSpPr/>
          <p:nvPr userDrawn="1"/>
        </p:nvSpPr>
        <p:spPr>
          <a:xfrm>
            <a:off x="0" y="0"/>
            <a:ext cx="8458198" cy="6858000"/>
          </a:xfrm>
          <a:prstGeom prst="homePlate">
            <a:avLst>
              <a:gd name="adj" fmla="val 20935"/>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entagon 11"/>
          <p:cNvSpPr/>
          <p:nvPr userDrawn="1"/>
        </p:nvSpPr>
        <p:spPr>
          <a:xfrm>
            <a:off x="0" y="0"/>
            <a:ext cx="7289798" cy="6858000"/>
          </a:xfrm>
          <a:prstGeom prst="homePlate">
            <a:avLst>
              <a:gd name="adj" fmla="val 20935"/>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hasCustomPrompt="1"/>
          </p:nvPr>
        </p:nvSpPr>
        <p:spPr>
          <a:xfrm>
            <a:off x="3428999" y="2423160"/>
            <a:ext cx="5029199" cy="1828800"/>
          </a:xfrm>
        </p:spPr>
        <p:txBody>
          <a:bodyPr lIns="0" tIns="0" rIns="0" bIns="0" anchor="b">
            <a:noAutofit/>
          </a:bodyPr>
          <a:lstStyle>
            <a:lvl1pPr algn="r">
              <a:defRPr sz="3600" spc="-80">
                <a:solidFill>
                  <a:schemeClr val="bg1"/>
                </a:solidFill>
                <a:latin typeface="+mj-lt"/>
                <a:cs typeface="SapientSansBold"/>
              </a:defRPr>
            </a:lvl1pPr>
          </a:lstStyle>
          <a:p>
            <a:pPr lvl="0"/>
            <a:r>
              <a:rPr lang="en-US" dirty="0"/>
              <a:t>Section title</a:t>
            </a:r>
          </a:p>
        </p:txBody>
      </p:sp>
      <p:sp>
        <p:nvSpPr>
          <p:cNvPr id="10" name="Subtitle 2"/>
          <p:cNvSpPr>
            <a:spLocks noGrp="1"/>
          </p:cNvSpPr>
          <p:nvPr>
            <p:ph type="subTitle" idx="1" hasCustomPrompt="1"/>
          </p:nvPr>
        </p:nvSpPr>
        <p:spPr>
          <a:xfrm>
            <a:off x="3428999" y="4343400"/>
            <a:ext cx="5022892" cy="685800"/>
          </a:xfrm>
        </p:spPr>
        <p:txBody>
          <a:bodyPr lIns="0" tIns="0" rIns="0" bIns="0">
            <a:noAutofit/>
          </a:bodyPr>
          <a:lstStyle>
            <a:lvl1pPr marL="0" indent="0" algn="r">
              <a:buNone/>
              <a:defRPr sz="1700" b="0" i="1" spc="100">
                <a:solidFill>
                  <a:srgbClr val="FFFFFF"/>
                </a:solidFill>
                <a:latin typeface="+mn-lt"/>
                <a:cs typeface="SapientCentroSlab-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goes here</a:t>
            </a:r>
          </a:p>
        </p:txBody>
      </p:sp>
      <p:sp>
        <p:nvSpPr>
          <p:cNvPr id="9"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FFFFFF"/>
                </a:solidFill>
                <a:latin typeface="+mn-lt"/>
                <a:cs typeface="SapientSansRegular"/>
              </a:rPr>
              <a:t> </a:t>
            </a:r>
            <a:fld id="{4225D95B-3580-C74C-AC82-B8FCF626B418}" type="slidenum">
              <a:rPr lang="en-US" sz="1000" b="1" smtClean="0">
                <a:solidFill>
                  <a:srgbClr val="FFFFFF"/>
                </a:solidFill>
                <a:latin typeface="+mn-lt"/>
                <a:cs typeface="SapientSansRegular"/>
              </a:rPr>
              <a:pPr algn="r" fontAlgn="auto">
                <a:lnSpc>
                  <a:spcPct val="101000"/>
                </a:lnSpc>
                <a:spcBef>
                  <a:spcPct val="50000"/>
                </a:spcBef>
                <a:spcAft>
                  <a:spcPts val="0"/>
                </a:spcAft>
                <a:defRPr/>
              </a:pPr>
              <a:t>‹#›</a:t>
            </a:fld>
            <a:endParaRPr lang="en-US" sz="1000" b="1" dirty="0">
              <a:solidFill>
                <a:srgbClr val="FFFFFF"/>
              </a:solidFill>
              <a:latin typeface="+mn-lt"/>
              <a:cs typeface="SapientSansRegular"/>
            </a:endParaRPr>
          </a:p>
        </p:txBody>
      </p:sp>
      <p:pic>
        <p:nvPicPr>
          <p:cNvPr id="13" name="Picture 12" descr="NCI-Logo-White-Knoc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7" cy="182880"/>
          </a:xfrm>
          <a:prstGeom prst="rect">
            <a:avLst/>
          </a:prstGeom>
        </p:spPr>
      </p:pic>
    </p:spTree>
    <p:extLst>
      <p:ext uri="{BB962C8B-B14F-4D97-AF65-F5344CB8AC3E}">
        <p14:creationId xmlns:p14="http://schemas.microsoft.com/office/powerpoint/2010/main" val="39696726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pPr>
              <a:defRPr/>
            </a:pPr>
            <a:fld id="{63A80243-55C2-1C49-BA61-21AC8F55AA45}" type="datetime4">
              <a:rPr lang="en-US" smtClean="0"/>
              <a:t>November 14, 2023</a:t>
            </a:fld>
            <a:endParaRPr lang="en-US" dirty="0"/>
          </a:p>
        </p:txBody>
      </p:sp>
      <p:sp>
        <p:nvSpPr>
          <p:cNvPr id="6" name="Footer Placeholder 5"/>
          <p:cNvSpPr>
            <a:spLocks noGrp="1"/>
          </p:cNvSpPr>
          <p:nvPr>
            <p:ph type="ftr" sz="quarter" idx="11"/>
          </p:nvPr>
        </p:nvSpPr>
        <p:spPr>
          <a:xfrm>
            <a:off x="1437530" y="318641"/>
            <a:ext cx="3251553" cy="320931"/>
          </a:xfrm>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16698314"/>
      </p:ext>
    </p:extLst>
  </p:cSld>
  <p:clrMapOvr>
    <a:masterClrMapping/>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spTree>
    <p:extLst>
      <p:ext uri="{BB962C8B-B14F-4D97-AF65-F5344CB8AC3E}">
        <p14:creationId xmlns:p14="http://schemas.microsoft.com/office/powerpoint/2010/main" val="1740651221"/>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3A80243-55C2-1C49-BA61-21AC8F55AA45}" type="datetime4">
              <a:rPr lang="en-US" smtClean="0"/>
              <a:t>November 14, 2023</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F8F9822-CE00-0B4F-ADB5-DBA954363B09}" type="slidenum">
              <a:rPr lang="en-US" smtClean="0"/>
              <a:pPr>
                <a:defRPr/>
              </a:pPr>
              <a:t>‹#›</a:t>
            </a:fld>
            <a:endParaRPr lang="en-US" dirty="0"/>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69808169"/>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ue Title Slide">
    <p:bg>
      <p:bgPr>
        <a:solidFill>
          <a:schemeClr val="accent4"/>
        </a:solidFill>
        <a:effectLst/>
      </p:bgPr>
    </p:bg>
    <p:spTree>
      <p:nvGrpSpPr>
        <p:cNvPr id="1" name=""/>
        <p:cNvGrpSpPr/>
        <p:nvPr/>
      </p:nvGrpSpPr>
      <p:grpSpPr>
        <a:xfrm>
          <a:off x="0" y="0"/>
          <a:ext cx="0" cy="0"/>
          <a:chOff x="0" y="0"/>
          <a:chExt cx="0" cy="0"/>
        </a:xfrm>
      </p:grpSpPr>
      <p:sp>
        <p:nvSpPr>
          <p:cNvPr id="7" name="Pentagon 6"/>
          <p:cNvSpPr/>
          <p:nvPr userDrawn="1"/>
        </p:nvSpPr>
        <p:spPr>
          <a:xfrm>
            <a:off x="1168400" y="0"/>
            <a:ext cx="2870200" cy="6858000"/>
          </a:xfrm>
          <a:prstGeom prst="homePlate">
            <a:avLst>
              <a:gd name="adj" fmla="val 47787"/>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Pentagon 19"/>
          <p:cNvSpPr/>
          <p:nvPr userDrawn="1"/>
        </p:nvSpPr>
        <p:spPr>
          <a:xfrm>
            <a:off x="0" y="0"/>
            <a:ext cx="2870200" cy="6858000"/>
          </a:xfrm>
          <a:prstGeom prst="homePlate">
            <a:avLst>
              <a:gd name="adj" fmla="val 47787"/>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userDrawn="1"/>
        </p:nvSpPr>
        <p:spPr>
          <a:xfrm flipV="1">
            <a:off x="0" y="5029200"/>
            <a:ext cx="9144000" cy="1828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itle 1"/>
          <p:cNvSpPr>
            <a:spLocks noGrp="1"/>
          </p:cNvSpPr>
          <p:nvPr>
            <p:ph type="ctrTitle" hasCustomPrompt="1"/>
          </p:nvPr>
        </p:nvSpPr>
        <p:spPr>
          <a:xfrm>
            <a:off x="685800" y="1645920"/>
            <a:ext cx="7772400" cy="1827842"/>
          </a:xfrm>
        </p:spPr>
        <p:txBody>
          <a:bodyPr lIns="0" tIns="0" rIns="0" bIns="0" anchor="b">
            <a:noAutofit/>
          </a:bodyPr>
          <a:lstStyle>
            <a:lvl1pPr algn="r">
              <a:defRPr sz="3600" b="0" i="0">
                <a:solidFill>
                  <a:srgbClr val="FFFFFF"/>
                </a:solidFill>
                <a:latin typeface="Arial"/>
                <a:cs typeface="Arial"/>
              </a:defRPr>
            </a:lvl1pPr>
          </a:lstStyle>
          <a:p>
            <a:r>
              <a:rPr lang="en-US" dirty="0"/>
              <a:t>Title of the presentation</a:t>
            </a:r>
          </a:p>
        </p:txBody>
      </p:sp>
      <p:sp>
        <p:nvSpPr>
          <p:cNvPr id="11" name="Subtitle 2"/>
          <p:cNvSpPr>
            <a:spLocks noGrp="1"/>
          </p:cNvSpPr>
          <p:nvPr>
            <p:ph type="subTitle" idx="1" hasCustomPrompt="1"/>
          </p:nvPr>
        </p:nvSpPr>
        <p:spPr>
          <a:xfrm>
            <a:off x="685800" y="3566160"/>
            <a:ext cx="7772400" cy="686376"/>
          </a:xfrm>
        </p:spPr>
        <p:txBody>
          <a:bodyPr lIns="0" tIns="0" rIns="0" bIns="0" anchor="t">
            <a:noAutofit/>
          </a:bodyPr>
          <a:lstStyle>
            <a:lvl1pPr marL="0" indent="0" algn="r">
              <a:buNone/>
              <a:defRPr sz="1800" b="0" i="1" spc="1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goes here </a:t>
            </a:r>
          </a:p>
        </p:txBody>
      </p:sp>
      <p:pic>
        <p:nvPicPr>
          <p:cNvPr id="12" name="Picture 11" descr="NCI-Logo-Colo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5710325"/>
            <a:ext cx="4974336" cy="474575"/>
          </a:xfrm>
          <a:prstGeom prst="rect">
            <a:avLst/>
          </a:prstGeom>
        </p:spPr>
      </p:pic>
      <p:sp>
        <p:nvSpPr>
          <p:cNvPr id="9" name="Date Placeholder 3"/>
          <p:cNvSpPr>
            <a:spLocks noGrp="1"/>
          </p:cNvSpPr>
          <p:nvPr>
            <p:ph type="dt" sz="half" idx="2"/>
          </p:nvPr>
        </p:nvSpPr>
        <p:spPr>
          <a:xfrm>
            <a:off x="6400800" y="5727700"/>
            <a:ext cx="2286000" cy="457200"/>
          </a:xfrm>
          <a:prstGeom prst="rect">
            <a:avLst/>
          </a:prstGeom>
        </p:spPr>
        <p:txBody>
          <a:bodyPr vert="horz" lIns="0" tIns="0" rIns="0" bIns="0" rtlCol="0" anchor="ctr"/>
          <a:lstStyle>
            <a:lvl1pPr algn="r" fontAlgn="auto">
              <a:spcBef>
                <a:spcPts val="0"/>
              </a:spcBef>
              <a:spcAft>
                <a:spcPts val="0"/>
              </a:spcAft>
              <a:defRPr sz="1600" smtClean="0">
                <a:solidFill>
                  <a:srgbClr val="000000"/>
                </a:solidFill>
                <a:latin typeface="+mn-lt"/>
                <a:ea typeface="+mn-ea"/>
                <a:cs typeface="SapientSansRegular"/>
              </a:defRPr>
            </a:lvl1pPr>
          </a:lstStyle>
          <a:p>
            <a:pPr>
              <a:defRPr/>
            </a:pPr>
            <a:fld id="{711121A0-0B09-1C4A-9AF6-B302745758D8}" type="datetime4">
              <a:rPr lang="en-US" smtClean="0"/>
              <a:pPr>
                <a:defRPr/>
              </a:pPr>
              <a:t>November 14, 2023</a:t>
            </a:fld>
            <a:endParaRPr lang="en-US" dirty="0"/>
          </a:p>
        </p:txBody>
      </p:sp>
    </p:spTree>
    <p:extLst>
      <p:ext uri="{BB962C8B-B14F-4D97-AF65-F5344CB8AC3E}">
        <p14:creationId xmlns:p14="http://schemas.microsoft.com/office/powerpoint/2010/main" val="908834482"/>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One Column — Footer">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4000" b="1" baseline="0">
                <a:solidFill>
                  <a:schemeClr val="accent4"/>
                </a:solidFill>
                <a:latin typeface="+mj-lt"/>
                <a:cs typeface="SapientSansBold"/>
              </a:defRPr>
            </a:lvl1pPr>
          </a:lstStyle>
          <a:p>
            <a:r>
              <a:rPr lang="en-US" dirty="0"/>
              <a:t>Slide title</a:t>
            </a:r>
          </a:p>
        </p:txBody>
      </p:sp>
      <p:sp>
        <p:nvSpPr>
          <p:cNvPr id="9"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pic>
        <p:nvPicPr>
          <p:cNvPr id="12" name="Picture 11"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3" name="Content Placeholder 2"/>
          <p:cNvSpPr>
            <a:spLocks noGrp="1"/>
          </p:cNvSpPr>
          <p:nvPr>
            <p:ph sz="quarter" idx="11"/>
          </p:nvPr>
        </p:nvSpPr>
        <p:spPr>
          <a:xfrm>
            <a:off x="481521" y="1426633"/>
            <a:ext cx="8165592" cy="4800600"/>
          </a:xfrm>
        </p:spPr>
        <p:txBody>
          <a:bodyPr/>
          <a:lstStyle>
            <a:lvl1pPr>
              <a:spcAft>
                <a:spcPts val="0"/>
              </a:spcAft>
              <a:defRPr sz="2800"/>
            </a:lvl1pPr>
            <a:lvl2pPr>
              <a:spcAft>
                <a:spcPts val="0"/>
              </a:spcAft>
              <a:defRPr sz="2400"/>
            </a:lvl2pPr>
            <a:lvl3pPr>
              <a:spcAft>
                <a:spcPts val="0"/>
              </a:spcAft>
              <a:defRPr sz="2400"/>
            </a:lvl3pPr>
            <a:lvl4pPr>
              <a:spcAft>
                <a:spcPts val="0"/>
              </a:spcAft>
              <a:defRPr sz="2000"/>
            </a:lvl4pPr>
            <a:lvl5pPr>
              <a:spcAft>
                <a:spcPts val="0"/>
              </a:spcAft>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75142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Single Graphic — Footer">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pic>
        <p:nvPicPr>
          <p:cNvPr id="8" name="Picture 7"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10"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Tree>
    <p:extLst>
      <p:ext uri="{BB962C8B-B14F-4D97-AF65-F5344CB8AC3E}">
        <p14:creationId xmlns:p14="http://schemas.microsoft.com/office/powerpoint/2010/main" val="2260512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 Section Break ALT">
    <p:bg>
      <p:bgPr>
        <a:solidFill>
          <a:schemeClr val="bg1"/>
        </a:solidFill>
        <a:effectLst/>
      </p:bgPr>
    </p:bg>
    <p:spTree>
      <p:nvGrpSpPr>
        <p:cNvPr id="1" name=""/>
        <p:cNvGrpSpPr/>
        <p:nvPr/>
      </p:nvGrpSpPr>
      <p:grpSpPr>
        <a:xfrm>
          <a:off x="0" y="0"/>
          <a:ext cx="0" cy="0"/>
          <a:chOff x="0" y="0"/>
          <a:chExt cx="0" cy="0"/>
        </a:xfrm>
      </p:grpSpPr>
      <p:sp>
        <p:nvSpPr>
          <p:cNvPr id="10" name="Pentagon 9"/>
          <p:cNvSpPr/>
          <p:nvPr userDrawn="1"/>
        </p:nvSpPr>
        <p:spPr>
          <a:xfrm>
            <a:off x="1525270" y="0"/>
            <a:ext cx="2870200" cy="6858000"/>
          </a:xfrm>
          <a:prstGeom prst="homePlate">
            <a:avLst>
              <a:gd name="adj" fmla="val 47787"/>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entagon 11"/>
          <p:cNvSpPr/>
          <p:nvPr userDrawn="1"/>
        </p:nvSpPr>
        <p:spPr>
          <a:xfrm>
            <a:off x="0" y="0"/>
            <a:ext cx="3227070" cy="6858000"/>
          </a:xfrm>
          <a:prstGeom prst="homePlate">
            <a:avLst>
              <a:gd name="adj" fmla="val 42671"/>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hasCustomPrompt="1"/>
          </p:nvPr>
        </p:nvSpPr>
        <p:spPr>
          <a:xfrm>
            <a:off x="4395470" y="2423160"/>
            <a:ext cx="4062728" cy="1828800"/>
          </a:xfrm>
        </p:spPr>
        <p:txBody>
          <a:bodyPr lIns="0" tIns="0" rIns="0" bIns="0" anchor="b">
            <a:noAutofit/>
          </a:bodyPr>
          <a:lstStyle>
            <a:lvl1pPr algn="r">
              <a:defRPr sz="3600" spc="-80" baseline="0">
                <a:solidFill>
                  <a:schemeClr val="tx2"/>
                </a:solidFill>
                <a:latin typeface="+mj-lt"/>
                <a:cs typeface="SapientSansBold"/>
              </a:defRPr>
            </a:lvl1pPr>
          </a:lstStyle>
          <a:p>
            <a:pPr lvl="0"/>
            <a:r>
              <a:rPr lang="en-US" dirty="0"/>
              <a:t>Section title</a:t>
            </a:r>
          </a:p>
        </p:txBody>
      </p:sp>
      <p:sp>
        <p:nvSpPr>
          <p:cNvPr id="9" name="Subtitle 2"/>
          <p:cNvSpPr>
            <a:spLocks noGrp="1"/>
          </p:cNvSpPr>
          <p:nvPr>
            <p:ph type="subTitle" idx="1" hasCustomPrompt="1"/>
          </p:nvPr>
        </p:nvSpPr>
        <p:spPr>
          <a:xfrm>
            <a:off x="4395469" y="4343400"/>
            <a:ext cx="4056421" cy="685800"/>
          </a:xfrm>
        </p:spPr>
        <p:txBody>
          <a:bodyPr lIns="0" tIns="0" rIns="0" bIns="0">
            <a:noAutofit/>
          </a:bodyPr>
          <a:lstStyle>
            <a:lvl1pPr marL="0" indent="0" algn="r">
              <a:buNone/>
              <a:defRPr sz="1700" b="0" i="1" spc="100">
                <a:solidFill>
                  <a:schemeClr val="accent3"/>
                </a:solidFill>
                <a:latin typeface="+mn-lt"/>
                <a:cs typeface="SapientCentroSlab-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goes here</a:t>
            </a:r>
          </a:p>
        </p:txBody>
      </p:sp>
      <p:sp>
        <p:nvSpPr>
          <p:cNvPr id="13"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pic>
        <p:nvPicPr>
          <p:cNvPr id="15" name="Picture 14" descr="NCI-Logo-White-Knoc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7" cy="182880"/>
          </a:xfrm>
          <a:prstGeom prst="rect">
            <a:avLst/>
          </a:prstGeom>
        </p:spPr>
      </p:pic>
    </p:spTree>
    <p:extLst>
      <p:ext uri="{BB962C8B-B14F-4D97-AF65-F5344CB8AC3E}">
        <p14:creationId xmlns:p14="http://schemas.microsoft.com/office/powerpoint/2010/main" val="1569031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4"/>
        </a:solidFill>
        <a:effectLst/>
      </p:bgPr>
    </p:bg>
    <p:spTree>
      <p:nvGrpSpPr>
        <p:cNvPr id="1" name=""/>
        <p:cNvGrpSpPr/>
        <p:nvPr/>
      </p:nvGrpSpPr>
      <p:grpSpPr>
        <a:xfrm>
          <a:off x="0" y="0"/>
          <a:ext cx="0" cy="0"/>
          <a:chOff x="0" y="0"/>
          <a:chExt cx="0" cy="0"/>
        </a:xfrm>
      </p:grpSpPr>
      <p:sp>
        <p:nvSpPr>
          <p:cNvPr id="5" name="Pentagon 4"/>
          <p:cNvSpPr/>
          <p:nvPr userDrawn="1"/>
        </p:nvSpPr>
        <p:spPr>
          <a:xfrm>
            <a:off x="0" y="0"/>
            <a:ext cx="8458198" cy="6858000"/>
          </a:xfrm>
          <a:prstGeom prst="homePlate">
            <a:avLst>
              <a:gd name="adj" fmla="val 20935"/>
            </a:avLst>
          </a:prstGeom>
          <a:solidFill>
            <a:srgbClr val="2A67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Pentagon 7"/>
          <p:cNvSpPr/>
          <p:nvPr userDrawn="1"/>
        </p:nvSpPr>
        <p:spPr>
          <a:xfrm>
            <a:off x="0" y="0"/>
            <a:ext cx="7289798" cy="6858000"/>
          </a:xfrm>
          <a:prstGeom prst="homePlate">
            <a:avLst>
              <a:gd name="adj" fmla="val 20935"/>
            </a:avLst>
          </a:prstGeom>
          <a:solidFill>
            <a:srgbClr val="2A5D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 Placeholder 8"/>
          <p:cNvSpPr>
            <a:spLocks noGrp="1"/>
          </p:cNvSpPr>
          <p:nvPr>
            <p:ph type="body" sz="quarter" idx="10" hasCustomPrompt="1"/>
          </p:nvPr>
        </p:nvSpPr>
        <p:spPr>
          <a:xfrm>
            <a:off x="685800" y="1828800"/>
            <a:ext cx="7772400" cy="3200400"/>
          </a:xfrm>
        </p:spPr>
        <p:txBody>
          <a:bodyPr anchor="ctr">
            <a:noAutofit/>
          </a:bodyPr>
          <a:lstStyle>
            <a:lvl1pPr marL="0" indent="0" algn="ctr">
              <a:spcAft>
                <a:spcPts val="0"/>
              </a:spcAft>
              <a:buNone/>
              <a:defRPr sz="2800" b="0" i="1" baseline="0">
                <a:solidFill>
                  <a:srgbClr val="FFFFFF"/>
                </a:solidFill>
                <a:latin typeface="+mn-lt"/>
                <a:cs typeface="SapientCentroSlab-Light"/>
              </a:defRPr>
            </a:lvl1pPr>
          </a:lstStyle>
          <a:p>
            <a:pPr lvl="0"/>
            <a:r>
              <a:rPr lang="en-US" dirty="0"/>
              <a:t>Vision Quote</a:t>
            </a:r>
            <a:br>
              <a:rPr lang="en-US" dirty="0"/>
            </a:br>
            <a:r>
              <a:rPr lang="en-US" dirty="0"/>
              <a:t>“</a:t>
            </a:r>
            <a:r>
              <a:rPr lang="en-US" dirty="0" err="1"/>
              <a:t>Lorem</a:t>
            </a:r>
            <a:r>
              <a:rPr lang="en-US" dirty="0"/>
              <a:t> </a:t>
            </a:r>
            <a:r>
              <a:rPr lang="en-US" dirty="0" err="1"/>
              <a:t>ipsum</a:t>
            </a:r>
            <a:r>
              <a:rPr lang="en-US" dirty="0"/>
              <a:t> dolor sit </a:t>
            </a:r>
            <a:r>
              <a:rPr lang="en-US" dirty="0" err="1"/>
              <a:t>amet</a:t>
            </a:r>
            <a:r>
              <a:rPr lang="en-US" dirty="0"/>
              <a:t>, fugit </a:t>
            </a:r>
            <a:r>
              <a:rPr lang="en-US" dirty="0" err="1"/>
              <a:t>liberavisse</a:t>
            </a:r>
            <a:r>
              <a:rPr lang="en-US" dirty="0"/>
              <a:t> </a:t>
            </a:r>
            <a:br>
              <a:rPr lang="en-US" dirty="0"/>
            </a:br>
            <a:r>
              <a:rPr lang="en-US" dirty="0" err="1"/>
              <a:t>nec</a:t>
            </a:r>
            <a:r>
              <a:rPr lang="en-US" dirty="0"/>
              <a:t> at. </a:t>
            </a:r>
            <a:r>
              <a:rPr lang="en-US" dirty="0" err="1"/>
              <a:t>Essent</a:t>
            </a:r>
            <a:r>
              <a:rPr lang="en-US" dirty="0"/>
              <a:t> </a:t>
            </a:r>
            <a:r>
              <a:rPr lang="en-US" dirty="0" err="1"/>
              <a:t>elaboraret</a:t>
            </a:r>
            <a:r>
              <a:rPr lang="en-US" dirty="0"/>
              <a:t> </a:t>
            </a:r>
            <a:r>
              <a:rPr lang="en-US" dirty="0" err="1"/>
              <a:t>conclusionemque</a:t>
            </a:r>
            <a:r>
              <a:rPr lang="en-US" dirty="0"/>
              <a:t> </a:t>
            </a:r>
            <a:br>
              <a:rPr lang="en-US" dirty="0"/>
            </a:br>
            <a:r>
              <a:rPr lang="en-US" dirty="0" err="1"/>
              <a:t>eam</a:t>
            </a:r>
            <a:r>
              <a:rPr lang="en-US" dirty="0"/>
              <a:t> id. Quo ex </a:t>
            </a:r>
            <a:r>
              <a:rPr lang="en-US" dirty="0" err="1"/>
              <a:t>laboramus</a:t>
            </a:r>
            <a:r>
              <a:rPr lang="en-US" dirty="0"/>
              <a:t> </a:t>
            </a:r>
            <a:r>
              <a:rPr lang="en-US" dirty="0" err="1"/>
              <a:t>accommodare</a:t>
            </a:r>
            <a:r>
              <a:rPr lang="en-US" dirty="0"/>
              <a:t>, </a:t>
            </a:r>
            <a:br>
              <a:rPr lang="en-US" dirty="0"/>
            </a:br>
            <a:r>
              <a:rPr lang="en-US" dirty="0"/>
              <a:t>his </a:t>
            </a:r>
            <a:r>
              <a:rPr lang="en-US" dirty="0" err="1"/>
              <a:t>falli</a:t>
            </a:r>
            <a:r>
              <a:rPr lang="en-US" dirty="0"/>
              <a:t> </a:t>
            </a:r>
            <a:r>
              <a:rPr lang="en-US" dirty="0" err="1"/>
              <a:t>deleniti</a:t>
            </a:r>
            <a:r>
              <a:rPr lang="en-US" dirty="0"/>
              <a:t> </a:t>
            </a:r>
            <a:r>
              <a:rPr lang="en-US" dirty="0" err="1"/>
              <a:t>ei</a:t>
            </a:r>
            <a:r>
              <a:rPr lang="en-US" dirty="0"/>
              <a:t>. </a:t>
            </a:r>
            <a:r>
              <a:rPr lang="en-US" dirty="0" err="1"/>
              <a:t>Illud</a:t>
            </a:r>
            <a:r>
              <a:rPr lang="en-US" dirty="0"/>
              <a:t> postulant </a:t>
            </a:r>
            <a:br>
              <a:rPr lang="en-US" dirty="0"/>
            </a:br>
            <a:r>
              <a:rPr lang="en-US" dirty="0" err="1"/>
              <a:t>adversarium</a:t>
            </a:r>
            <a:r>
              <a:rPr lang="en-US" dirty="0"/>
              <a:t> </a:t>
            </a:r>
            <a:r>
              <a:rPr lang="en-US" dirty="0" err="1"/>
              <a:t>ei</a:t>
            </a:r>
            <a:r>
              <a:rPr lang="en-US" dirty="0"/>
              <a:t> his.”</a:t>
            </a:r>
          </a:p>
        </p:txBody>
      </p:sp>
      <p:sp>
        <p:nvSpPr>
          <p:cNvPr id="10"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FFFFFF"/>
                </a:solidFill>
                <a:latin typeface="+mn-lt"/>
                <a:cs typeface="SapientSansRegular"/>
              </a:rPr>
              <a:t> </a:t>
            </a:r>
            <a:fld id="{4225D95B-3580-C74C-AC82-B8FCF626B418}" type="slidenum">
              <a:rPr lang="en-US" sz="1000" b="1" smtClean="0">
                <a:solidFill>
                  <a:srgbClr val="FFFFFF"/>
                </a:solidFill>
                <a:latin typeface="+mn-lt"/>
                <a:cs typeface="SapientSansRegular"/>
              </a:rPr>
              <a:pPr algn="r" fontAlgn="auto">
                <a:lnSpc>
                  <a:spcPct val="101000"/>
                </a:lnSpc>
                <a:spcBef>
                  <a:spcPct val="50000"/>
                </a:spcBef>
                <a:spcAft>
                  <a:spcPts val="0"/>
                </a:spcAft>
                <a:defRPr/>
              </a:pPr>
              <a:t>‹#›</a:t>
            </a:fld>
            <a:endParaRPr lang="en-US" sz="1000" b="1" dirty="0">
              <a:solidFill>
                <a:srgbClr val="FFFFFF"/>
              </a:solidFill>
              <a:latin typeface="+mn-lt"/>
              <a:cs typeface="SapientSansRegular"/>
            </a:endParaRPr>
          </a:p>
        </p:txBody>
      </p:sp>
      <p:pic>
        <p:nvPicPr>
          <p:cNvPr id="11" name="Picture 10" descr="NCI-Logo-White-Knoc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7" cy="182880"/>
          </a:xfrm>
          <a:prstGeom prst="rect">
            <a:avLst/>
          </a:prstGeom>
        </p:spPr>
      </p:pic>
    </p:spTree>
    <p:extLst>
      <p:ext uri="{BB962C8B-B14F-4D97-AF65-F5344CB8AC3E}">
        <p14:creationId xmlns:p14="http://schemas.microsoft.com/office/powerpoint/2010/main" val="505862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 Footer">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4000" b="1" baseline="0">
                <a:solidFill>
                  <a:schemeClr val="accent4"/>
                </a:solidFill>
                <a:latin typeface="+mj-lt"/>
                <a:cs typeface="SapientSansBold"/>
              </a:defRPr>
            </a:lvl1pPr>
          </a:lstStyle>
          <a:p>
            <a:r>
              <a:rPr lang="en-US" dirty="0"/>
              <a:t>Slide title</a:t>
            </a:r>
          </a:p>
        </p:txBody>
      </p:sp>
      <p:sp>
        <p:nvSpPr>
          <p:cNvPr id="9"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pic>
        <p:nvPicPr>
          <p:cNvPr id="12" name="Picture 11"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3" name="Content Placeholder 2"/>
          <p:cNvSpPr>
            <a:spLocks noGrp="1"/>
          </p:cNvSpPr>
          <p:nvPr>
            <p:ph sz="quarter" idx="11"/>
          </p:nvPr>
        </p:nvSpPr>
        <p:spPr>
          <a:xfrm>
            <a:off x="481521" y="1426633"/>
            <a:ext cx="8165592" cy="4800600"/>
          </a:xfrm>
        </p:spPr>
        <p:txBody>
          <a:bodyPr/>
          <a:lstStyle>
            <a:lvl1pPr>
              <a:spcAft>
                <a:spcPts val="0"/>
              </a:spcAft>
              <a:defRPr sz="2800"/>
            </a:lvl1pPr>
            <a:lvl2pPr>
              <a:spcAft>
                <a:spcPts val="0"/>
              </a:spcAft>
              <a:defRPr sz="2400"/>
            </a:lvl2pPr>
            <a:lvl3pPr>
              <a:spcAft>
                <a:spcPts val="0"/>
              </a:spcAft>
              <a:defRPr sz="2400"/>
            </a:lvl3pPr>
            <a:lvl4pPr>
              <a:spcAft>
                <a:spcPts val="0"/>
              </a:spcAft>
              <a:defRPr sz="2000"/>
            </a:lvl4pPr>
            <a:lvl5pPr>
              <a:spcAft>
                <a:spcPts val="0"/>
              </a:spcAft>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80068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ne Column — No Footer">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sp>
        <p:nvSpPr>
          <p:cNvPr id="9"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5" name="Content Placeholder 2"/>
          <p:cNvSpPr>
            <a:spLocks noGrp="1"/>
          </p:cNvSpPr>
          <p:nvPr>
            <p:ph sz="quarter" idx="11"/>
          </p:nvPr>
        </p:nvSpPr>
        <p:spPr>
          <a:xfrm>
            <a:off x="481521" y="1426633"/>
            <a:ext cx="8165592"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1219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umn Left — Footer">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pic>
        <p:nvPicPr>
          <p:cNvPr id="9" name="Picture 8" descr="NCI-Logo-Gray-Knock-NE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6579290"/>
            <a:ext cx="1916888" cy="182880"/>
          </a:xfrm>
          <a:prstGeom prst="rect">
            <a:avLst/>
          </a:prstGeom>
        </p:spPr>
      </p:pic>
      <p:sp>
        <p:nvSpPr>
          <p:cNvPr id="14"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6" name="Content Placeholder 2"/>
          <p:cNvSpPr>
            <a:spLocks noGrp="1"/>
          </p:cNvSpPr>
          <p:nvPr>
            <p:ph sz="quarter" idx="11"/>
          </p:nvPr>
        </p:nvSpPr>
        <p:spPr>
          <a:xfrm>
            <a:off x="481521" y="1426633"/>
            <a:ext cx="4120642" cy="4800600"/>
          </a:xfrm>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4"/>
          <p:cNvSpPr>
            <a:spLocks noGrp="1"/>
          </p:cNvSpPr>
          <p:nvPr>
            <p:ph sz="quarter" idx="12"/>
          </p:nvPr>
        </p:nvSpPr>
        <p:spPr>
          <a:xfrm>
            <a:off x="4762055" y="1426633"/>
            <a:ext cx="3897313" cy="4800600"/>
          </a:xfrm>
        </p:spPr>
        <p:txBody>
          <a:bodyPr anchor="ctr"/>
          <a:lstStyle>
            <a:lvl1pPr marL="0" indent="0" algn="ctr">
              <a:buFontTx/>
              <a:buNone/>
              <a:defRPr/>
            </a:lvl1pPr>
          </a:lstStyle>
          <a:p>
            <a:pPr lvl="0"/>
            <a:r>
              <a:rPr lang="en-US"/>
              <a:t>Click to edit Master text styles</a:t>
            </a:r>
          </a:p>
        </p:txBody>
      </p:sp>
    </p:spTree>
    <p:extLst>
      <p:ext uri="{BB962C8B-B14F-4D97-AF65-F5344CB8AC3E}">
        <p14:creationId xmlns:p14="http://schemas.microsoft.com/office/powerpoint/2010/main" val="269399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lumn Left — No Footer">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493776" y="415544"/>
            <a:ext cx="8165592" cy="423193"/>
          </a:xfrm>
        </p:spPr>
        <p:txBody>
          <a:bodyPr lIns="0" tIns="0" rIns="0" bIns="0" anchor="b">
            <a:noAutofit/>
          </a:bodyPr>
          <a:lstStyle>
            <a:lvl1pPr>
              <a:lnSpc>
                <a:spcPct val="90000"/>
              </a:lnSpc>
              <a:defRPr sz="2400" baseline="0">
                <a:solidFill>
                  <a:srgbClr val="123E57"/>
                </a:solidFill>
                <a:latin typeface="+mj-lt"/>
                <a:cs typeface="SapientSansBold"/>
              </a:defRPr>
            </a:lvl1pPr>
          </a:lstStyle>
          <a:p>
            <a:r>
              <a:rPr lang="en-US" dirty="0"/>
              <a:t>Slide title</a:t>
            </a:r>
          </a:p>
        </p:txBody>
      </p:sp>
      <p:sp>
        <p:nvSpPr>
          <p:cNvPr id="14" name="Text Box 14"/>
          <p:cNvSpPr txBox="1">
            <a:spLocks noChangeArrowheads="1"/>
          </p:cNvSpPr>
          <p:nvPr userDrawn="1"/>
        </p:nvSpPr>
        <p:spPr bwMode="auto">
          <a:xfrm>
            <a:off x="8647113" y="6579290"/>
            <a:ext cx="307975" cy="182880"/>
          </a:xfrm>
          <a:prstGeom prst="rect">
            <a:avLst/>
          </a:prstGeom>
          <a:noFill/>
          <a:ln w="9525">
            <a:noFill/>
            <a:miter lim="800000"/>
            <a:headEnd/>
            <a:tailEnd/>
          </a:ln>
          <a:effectLst/>
        </p:spPr>
        <p:txBody>
          <a:bodyPr lIns="0" tIns="0" rIns="0" bIns="0">
            <a:noAutofit/>
          </a:bodyPr>
          <a:lstStyle>
            <a:lvl1pPr defTabSz="912813" eaLnBrk="0" hangingPunct="0">
              <a:tabLst>
                <a:tab pos="11025188" algn="r"/>
              </a:tabLst>
              <a:defRPr sz="2400">
                <a:solidFill>
                  <a:schemeClr val="tx1"/>
                </a:solidFill>
                <a:latin typeface="Georgia" charset="0"/>
                <a:ea typeface="ＭＳ Ｐゴシック" charset="0"/>
                <a:cs typeface="ＭＳ Ｐゴシック" charset="0"/>
              </a:defRPr>
            </a:lvl1pPr>
            <a:lvl2pPr marL="37931725" indent="-37474525" defTabSz="912813" eaLnBrk="0" hangingPunct="0">
              <a:tabLst>
                <a:tab pos="11025188" algn="r"/>
              </a:tabLst>
              <a:defRPr sz="2400">
                <a:solidFill>
                  <a:schemeClr val="tx1"/>
                </a:solidFill>
                <a:latin typeface="Georgia" charset="0"/>
                <a:ea typeface="ＭＳ Ｐゴシック" charset="0"/>
              </a:defRPr>
            </a:lvl2pPr>
            <a:lvl3pPr eaLnBrk="0" hangingPunct="0">
              <a:tabLst>
                <a:tab pos="11025188" algn="r"/>
              </a:tabLst>
              <a:defRPr sz="2400">
                <a:solidFill>
                  <a:schemeClr val="tx1"/>
                </a:solidFill>
                <a:latin typeface="Georgia" charset="0"/>
                <a:ea typeface="ＭＳ Ｐゴシック" charset="0"/>
              </a:defRPr>
            </a:lvl3pPr>
            <a:lvl4pPr eaLnBrk="0" hangingPunct="0">
              <a:tabLst>
                <a:tab pos="11025188" algn="r"/>
              </a:tabLst>
              <a:defRPr sz="2400">
                <a:solidFill>
                  <a:schemeClr val="tx1"/>
                </a:solidFill>
                <a:latin typeface="Georgia" charset="0"/>
                <a:ea typeface="ＭＳ Ｐゴシック" charset="0"/>
              </a:defRPr>
            </a:lvl4pPr>
            <a:lvl5pPr eaLnBrk="0" hangingPunct="0">
              <a:tabLst>
                <a:tab pos="11025188" algn="r"/>
              </a:tabLst>
              <a:defRPr sz="2400">
                <a:solidFill>
                  <a:schemeClr val="tx1"/>
                </a:solidFill>
                <a:latin typeface="Georgia" charset="0"/>
                <a:ea typeface="ＭＳ Ｐゴシック" charset="0"/>
              </a:defRPr>
            </a:lvl5pPr>
            <a:lvl6pPr marL="457200" eaLnBrk="0" fontAlgn="base" hangingPunct="0">
              <a:spcBef>
                <a:spcPct val="0"/>
              </a:spcBef>
              <a:spcAft>
                <a:spcPct val="0"/>
              </a:spcAft>
              <a:tabLst>
                <a:tab pos="11025188" algn="r"/>
              </a:tabLst>
              <a:defRPr sz="2400">
                <a:solidFill>
                  <a:schemeClr val="tx1"/>
                </a:solidFill>
                <a:latin typeface="Georgia" charset="0"/>
                <a:ea typeface="ＭＳ Ｐゴシック" charset="0"/>
              </a:defRPr>
            </a:lvl6pPr>
            <a:lvl7pPr marL="914400" eaLnBrk="0" fontAlgn="base" hangingPunct="0">
              <a:spcBef>
                <a:spcPct val="0"/>
              </a:spcBef>
              <a:spcAft>
                <a:spcPct val="0"/>
              </a:spcAft>
              <a:tabLst>
                <a:tab pos="11025188" algn="r"/>
              </a:tabLst>
              <a:defRPr sz="2400">
                <a:solidFill>
                  <a:schemeClr val="tx1"/>
                </a:solidFill>
                <a:latin typeface="Georgia" charset="0"/>
                <a:ea typeface="ＭＳ Ｐゴシック" charset="0"/>
              </a:defRPr>
            </a:lvl7pPr>
            <a:lvl8pPr marL="1371600" eaLnBrk="0" fontAlgn="base" hangingPunct="0">
              <a:spcBef>
                <a:spcPct val="0"/>
              </a:spcBef>
              <a:spcAft>
                <a:spcPct val="0"/>
              </a:spcAft>
              <a:tabLst>
                <a:tab pos="11025188" algn="r"/>
              </a:tabLst>
              <a:defRPr sz="2400">
                <a:solidFill>
                  <a:schemeClr val="tx1"/>
                </a:solidFill>
                <a:latin typeface="Georgia" charset="0"/>
                <a:ea typeface="ＭＳ Ｐゴシック" charset="0"/>
              </a:defRPr>
            </a:lvl8pPr>
            <a:lvl9pPr marL="1828800" eaLnBrk="0" fontAlgn="base" hangingPunct="0">
              <a:spcBef>
                <a:spcPct val="0"/>
              </a:spcBef>
              <a:spcAft>
                <a:spcPct val="0"/>
              </a:spcAft>
              <a:tabLst>
                <a:tab pos="11025188" algn="r"/>
              </a:tabLst>
              <a:defRPr sz="2400">
                <a:solidFill>
                  <a:schemeClr val="tx1"/>
                </a:solidFill>
                <a:latin typeface="Georgia" charset="0"/>
                <a:ea typeface="ＭＳ Ｐゴシック" charset="0"/>
              </a:defRPr>
            </a:lvl9pPr>
          </a:lstStyle>
          <a:p>
            <a:pPr algn="r" fontAlgn="auto">
              <a:lnSpc>
                <a:spcPct val="101000"/>
              </a:lnSpc>
              <a:spcBef>
                <a:spcPct val="50000"/>
              </a:spcBef>
              <a:spcAft>
                <a:spcPts val="0"/>
              </a:spcAft>
              <a:defRPr/>
            </a:pPr>
            <a:r>
              <a:rPr lang="en-US" sz="1000" b="1" dirty="0">
                <a:solidFill>
                  <a:srgbClr val="7F7F7F"/>
                </a:solidFill>
                <a:latin typeface="+mn-lt"/>
                <a:cs typeface="SapientSansRegular"/>
              </a:rPr>
              <a:t> </a:t>
            </a:r>
            <a:fld id="{4225D95B-3580-C74C-AC82-B8FCF626B418}" type="slidenum">
              <a:rPr lang="en-US" sz="1000" b="1" smtClean="0">
                <a:solidFill>
                  <a:srgbClr val="7F7F7F"/>
                </a:solidFill>
                <a:latin typeface="+mn-lt"/>
                <a:cs typeface="SapientSansRegular"/>
              </a:rPr>
              <a:pPr algn="r" fontAlgn="auto">
                <a:lnSpc>
                  <a:spcPct val="101000"/>
                </a:lnSpc>
                <a:spcBef>
                  <a:spcPct val="50000"/>
                </a:spcBef>
                <a:spcAft>
                  <a:spcPts val="0"/>
                </a:spcAft>
                <a:defRPr/>
              </a:pPr>
              <a:t>‹#›</a:t>
            </a:fld>
            <a:endParaRPr lang="en-US" sz="1000" b="1" dirty="0">
              <a:solidFill>
                <a:srgbClr val="7F7F7F"/>
              </a:solidFill>
              <a:latin typeface="+mn-lt"/>
              <a:cs typeface="SapientSansRegular"/>
            </a:endParaRPr>
          </a:p>
        </p:txBody>
      </p:sp>
      <p:sp>
        <p:nvSpPr>
          <p:cNvPr id="5" name="Content Placeholder 2"/>
          <p:cNvSpPr>
            <a:spLocks noGrp="1"/>
          </p:cNvSpPr>
          <p:nvPr>
            <p:ph sz="quarter" idx="11"/>
          </p:nvPr>
        </p:nvSpPr>
        <p:spPr>
          <a:xfrm>
            <a:off x="481521" y="1426633"/>
            <a:ext cx="4120642" cy="4800600"/>
          </a:xfrm>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4"/>
          <p:cNvSpPr>
            <a:spLocks noGrp="1"/>
          </p:cNvSpPr>
          <p:nvPr>
            <p:ph sz="quarter" idx="12"/>
          </p:nvPr>
        </p:nvSpPr>
        <p:spPr>
          <a:xfrm>
            <a:off x="4762055" y="1426633"/>
            <a:ext cx="3897313" cy="4800600"/>
          </a:xfrm>
        </p:spPr>
        <p:txBody>
          <a:bodyPr anchor="ctr"/>
          <a:lstStyle>
            <a:lvl1pPr marL="0" indent="0" algn="ctr">
              <a:buFontTx/>
              <a:buNone/>
              <a:defRPr/>
            </a:lvl1pPr>
          </a:lstStyle>
          <a:p>
            <a:pPr lvl="0"/>
            <a:r>
              <a:rPr lang="en-US"/>
              <a:t>Click to edit Master text styles</a:t>
            </a:r>
          </a:p>
        </p:txBody>
      </p:sp>
    </p:spTree>
    <p:extLst>
      <p:ext uri="{BB962C8B-B14F-4D97-AF65-F5344CB8AC3E}">
        <p14:creationId xmlns:p14="http://schemas.microsoft.com/office/powerpoint/2010/main" val="2156876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6.jp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theme" Target="../theme/theme2.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363538"/>
            <a:ext cx="8229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p>
            <a:pPr lvl="0"/>
            <a:r>
              <a:rPr lang="en-US"/>
              <a:t>Click to edit Master title style</a:t>
            </a:r>
            <a:endParaRPr lang="en-US" dirty="0"/>
          </a:p>
        </p:txBody>
      </p:sp>
      <p:sp>
        <p:nvSpPr>
          <p:cNvPr id="5123" name="Text Placeholder 2"/>
          <p:cNvSpPr>
            <a:spLocks noGrp="1"/>
          </p:cNvSpPr>
          <p:nvPr>
            <p:ph type="body" idx="1"/>
          </p:nvPr>
        </p:nvSpPr>
        <p:spPr bwMode="auto">
          <a:xfrm>
            <a:off x="457200" y="132050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p:cNvSpPr>
            <a:spLocks noGrp="1"/>
          </p:cNvSpPr>
          <p:nvPr>
            <p:ph type="dt" sz="half" idx="2"/>
          </p:nvPr>
        </p:nvSpPr>
        <p:spPr>
          <a:xfrm>
            <a:off x="457200" y="6356350"/>
            <a:ext cx="2133600" cy="365125"/>
          </a:xfrm>
          <a:prstGeom prst="rect">
            <a:avLst/>
          </a:prstGeom>
        </p:spPr>
        <p:txBody>
          <a:bodyPr vert="horz" lIns="0" tIns="0" rIns="0" bIns="0" rtlCol="0" anchor="ctr"/>
          <a:lstStyle>
            <a:lvl1pPr algn="l" fontAlgn="auto">
              <a:spcBef>
                <a:spcPts val="0"/>
              </a:spcBef>
              <a:spcAft>
                <a:spcPts val="0"/>
              </a:spcAft>
              <a:defRPr sz="1000" smtClean="0">
                <a:solidFill>
                  <a:srgbClr val="7F7F7F"/>
                </a:solidFill>
                <a:latin typeface="+mn-lt"/>
                <a:ea typeface="+mn-ea"/>
                <a:cs typeface="SapientSansRegular"/>
              </a:defRPr>
            </a:lvl1pPr>
          </a:lstStyle>
          <a:p>
            <a:pPr>
              <a:defRPr/>
            </a:pPr>
            <a:fld id="{63A80243-55C2-1C49-BA61-21AC8F55AA45}" type="datetime4">
              <a:rPr lang="en-US" smtClean="0"/>
              <a:t>November 14, 2023</a:t>
            </a:fld>
            <a:endParaRPr lang="en-US" dirty="0"/>
          </a:p>
        </p:txBody>
      </p:sp>
      <p:sp>
        <p:nvSpPr>
          <p:cNvPr id="11" name="Footer Placeholder 4"/>
          <p:cNvSpPr>
            <a:spLocks noGrp="1"/>
          </p:cNvSpPr>
          <p:nvPr>
            <p:ph type="ftr" sz="quarter" idx="3"/>
          </p:nvPr>
        </p:nvSpPr>
        <p:spPr>
          <a:xfrm>
            <a:off x="3124200" y="6356350"/>
            <a:ext cx="2895600" cy="365125"/>
          </a:xfrm>
          <a:prstGeom prst="rect">
            <a:avLst/>
          </a:prstGeom>
        </p:spPr>
        <p:txBody>
          <a:bodyPr vert="horz" lIns="0" tIns="0" rIns="0" bIns="0" rtlCol="0" anchor="ctr"/>
          <a:lstStyle>
            <a:lvl1pPr algn="ctr" fontAlgn="auto">
              <a:spcBef>
                <a:spcPts val="0"/>
              </a:spcBef>
              <a:spcAft>
                <a:spcPts val="0"/>
              </a:spcAft>
              <a:defRPr sz="1000" dirty="0" smtClean="0">
                <a:solidFill>
                  <a:srgbClr val="7F7F7F"/>
                </a:solidFill>
                <a:latin typeface="+mn-lt"/>
                <a:ea typeface="+mn-ea"/>
                <a:cs typeface="SapientSansRegular"/>
              </a:defRPr>
            </a:lvl1pPr>
          </a:lstStyle>
          <a:p>
            <a:pPr>
              <a:defRPr/>
            </a:pPr>
            <a:endParaRPr lang="en-US" dirty="0"/>
          </a:p>
        </p:txBody>
      </p:sp>
      <p:sp>
        <p:nvSpPr>
          <p:cNvPr id="12" name="Slide Number Placeholder 5"/>
          <p:cNvSpPr>
            <a:spLocks noGrp="1"/>
          </p:cNvSpPr>
          <p:nvPr>
            <p:ph type="sldNum" sz="quarter" idx="4"/>
          </p:nvPr>
        </p:nvSpPr>
        <p:spPr>
          <a:xfrm>
            <a:off x="6553200" y="6356350"/>
            <a:ext cx="2133600" cy="365125"/>
          </a:xfrm>
          <a:prstGeom prst="rect">
            <a:avLst/>
          </a:prstGeom>
        </p:spPr>
        <p:txBody>
          <a:bodyPr vert="horz" lIns="0" tIns="0" rIns="0" bIns="0" rtlCol="0" anchor="ctr"/>
          <a:lstStyle>
            <a:lvl1pPr algn="r" fontAlgn="auto">
              <a:spcBef>
                <a:spcPts val="0"/>
              </a:spcBef>
              <a:spcAft>
                <a:spcPts val="0"/>
              </a:spcAft>
              <a:defRPr sz="1000" b="0" i="0" smtClean="0">
                <a:solidFill>
                  <a:srgbClr val="7F7F7F"/>
                </a:solidFill>
                <a:latin typeface="+mn-lt"/>
                <a:ea typeface="+mn-ea"/>
                <a:cs typeface="Sapient Centro Slab"/>
              </a:defRPr>
            </a:lvl1pPr>
          </a:lstStyle>
          <a:p>
            <a:pPr>
              <a:defRPr/>
            </a:pPr>
            <a:fld id="{4F8F9822-CE00-0B4F-ADB5-DBA954363B09}"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18" r:id="rId1"/>
    <p:sldLayoutId id="2147483755" r:id="rId2"/>
    <p:sldLayoutId id="2147483819" r:id="rId3"/>
    <p:sldLayoutId id="2147483820" r:id="rId4"/>
    <p:sldLayoutId id="2147483821" r:id="rId5"/>
    <p:sldLayoutId id="2147483770" r:id="rId6"/>
    <p:sldLayoutId id="2147483825" r:id="rId7"/>
    <p:sldLayoutId id="2147483771" r:id="rId8"/>
    <p:sldLayoutId id="2147483827" r:id="rId9"/>
    <p:sldLayoutId id="2147483772" r:id="rId10"/>
    <p:sldLayoutId id="2147483828" r:id="rId11"/>
    <p:sldLayoutId id="2147483773" r:id="rId12"/>
    <p:sldLayoutId id="2147483829" r:id="rId13"/>
    <p:sldLayoutId id="2147483763" r:id="rId14"/>
    <p:sldLayoutId id="2147483807" r:id="rId15"/>
    <p:sldLayoutId id="2147483822" r:id="rId16"/>
    <p:sldLayoutId id="2147483830" r:id="rId17"/>
    <p:sldLayoutId id="2147483831" r:id="rId18"/>
    <p:sldLayoutId id="2147483833" r:id="rId19"/>
    <p:sldLayoutId id="2147483834" r:id="rId20"/>
    <p:sldLayoutId id="2147483836" r:id="rId21"/>
  </p:sldLayoutIdLst>
  <p:hf sldNum="0" hdr="0" ftr="0"/>
  <p:txStyles>
    <p:titleStyle>
      <a:lvl1pPr algn="l" defTabSz="457200" rtl="0" eaLnBrk="1" fontAlgn="base" hangingPunct="1">
        <a:spcBef>
          <a:spcPct val="0"/>
        </a:spcBef>
        <a:spcAft>
          <a:spcPct val="0"/>
        </a:spcAft>
        <a:defRPr sz="2400" b="0" kern="1200">
          <a:solidFill>
            <a:srgbClr val="123E57"/>
          </a:solidFill>
          <a:latin typeface="+mj-lt"/>
          <a:ea typeface="ＭＳ Ｐゴシック" charset="0"/>
          <a:cs typeface="SapientSansBold"/>
        </a:defRPr>
      </a:lvl1pPr>
      <a:lvl2pPr algn="l" defTabSz="457200" rtl="0" eaLnBrk="1" fontAlgn="base" hangingPunct="1">
        <a:spcBef>
          <a:spcPct val="0"/>
        </a:spcBef>
        <a:spcAft>
          <a:spcPct val="0"/>
        </a:spcAft>
        <a:defRPr sz="3700">
          <a:solidFill>
            <a:schemeClr val="tx2"/>
          </a:solidFill>
          <a:latin typeface="SapientCentroSlab-Light" charset="0"/>
          <a:ea typeface="ＭＳ Ｐゴシック" charset="0"/>
        </a:defRPr>
      </a:lvl2pPr>
      <a:lvl3pPr algn="l" defTabSz="457200" rtl="0" eaLnBrk="1" fontAlgn="base" hangingPunct="1">
        <a:spcBef>
          <a:spcPct val="0"/>
        </a:spcBef>
        <a:spcAft>
          <a:spcPct val="0"/>
        </a:spcAft>
        <a:defRPr sz="3700">
          <a:solidFill>
            <a:schemeClr val="tx2"/>
          </a:solidFill>
          <a:latin typeface="SapientCentroSlab-Light" charset="0"/>
          <a:ea typeface="ＭＳ Ｐゴシック" charset="0"/>
        </a:defRPr>
      </a:lvl3pPr>
      <a:lvl4pPr algn="l" defTabSz="457200" rtl="0" eaLnBrk="1" fontAlgn="base" hangingPunct="1">
        <a:spcBef>
          <a:spcPct val="0"/>
        </a:spcBef>
        <a:spcAft>
          <a:spcPct val="0"/>
        </a:spcAft>
        <a:defRPr sz="3700">
          <a:solidFill>
            <a:schemeClr val="tx2"/>
          </a:solidFill>
          <a:latin typeface="SapientCentroSlab-Light" charset="0"/>
          <a:ea typeface="ＭＳ Ｐゴシック" charset="0"/>
        </a:defRPr>
      </a:lvl4pPr>
      <a:lvl5pPr algn="l" defTabSz="457200" rtl="0" eaLnBrk="1" fontAlgn="base" hangingPunct="1">
        <a:spcBef>
          <a:spcPct val="0"/>
        </a:spcBef>
        <a:spcAft>
          <a:spcPct val="0"/>
        </a:spcAft>
        <a:defRPr sz="3700">
          <a:solidFill>
            <a:schemeClr val="tx2"/>
          </a:solidFill>
          <a:latin typeface="SapientCentroSlab-Light" charset="0"/>
          <a:ea typeface="ＭＳ Ｐゴシック" charset="0"/>
        </a:defRPr>
      </a:lvl5pPr>
      <a:lvl6pPr marL="457200" algn="l" defTabSz="457200" rtl="0" eaLnBrk="1" fontAlgn="base" hangingPunct="1">
        <a:spcBef>
          <a:spcPct val="0"/>
        </a:spcBef>
        <a:spcAft>
          <a:spcPct val="0"/>
        </a:spcAft>
        <a:defRPr sz="3700">
          <a:solidFill>
            <a:schemeClr val="tx2"/>
          </a:solidFill>
          <a:latin typeface="SapientCentroSlab-Light" charset="0"/>
          <a:ea typeface="ＭＳ Ｐゴシック" charset="0"/>
        </a:defRPr>
      </a:lvl6pPr>
      <a:lvl7pPr marL="914400" algn="l" defTabSz="457200" rtl="0" eaLnBrk="1" fontAlgn="base" hangingPunct="1">
        <a:spcBef>
          <a:spcPct val="0"/>
        </a:spcBef>
        <a:spcAft>
          <a:spcPct val="0"/>
        </a:spcAft>
        <a:defRPr sz="3700">
          <a:solidFill>
            <a:schemeClr val="tx2"/>
          </a:solidFill>
          <a:latin typeface="SapientCentroSlab-Light" charset="0"/>
          <a:ea typeface="ＭＳ Ｐゴシック" charset="0"/>
        </a:defRPr>
      </a:lvl7pPr>
      <a:lvl8pPr marL="1371600" algn="l" defTabSz="457200" rtl="0" eaLnBrk="1" fontAlgn="base" hangingPunct="1">
        <a:spcBef>
          <a:spcPct val="0"/>
        </a:spcBef>
        <a:spcAft>
          <a:spcPct val="0"/>
        </a:spcAft>
        <a:defRPr sz="3700">
          <a:solidFill>
            <a:schemeClr val="tx2"/>
          </a:solidFill>
          <a:latin typeface="SapientCentroSlab-Light" charset="0"/>
          <a:ea typeface="ＭＳ Ｐゴシック" charset="0"/>
        </a:defRPr>
      </a:lvl8pPr>
      <a:lvl9pPr marL="1828800" algn="l" defTabSz="457200" rtl="0" eaLnBrk="1" fontAlgn="base" hangingPunct="1">
        <a:spcBef>
          <a:spcPct val="0"/>
        </a:spcBef>
        <a:spcAft>
          <a:spcPct val="0"/>
        </a:spcAft>
        <a:defRPr sz="3700">
          <a:solidFill>
            <a:schemeClr val="tx2"/>
          </a:solidFill>
          <a:latin typeface="SapientCentroSlab-Light" charset="0"/>
          <a:ea typeface="ＭＳ Ｐゴシック" charset="0"/>
        </a:defRPr>
      </a:lvl9pPr>
    </p:titleStyle>
    <p:bodyStyle>
      <a:lvl1pPr marL="228600" indent="-228600" algn="l" defTabSz="457200" rtl="0" eaLnBrk="1" fontAlgn="base" hangingPunct="1">
        <a:spcBef>
          <a:spcPct val="0"/>
        </a:spcBef>
        <a:spcAft>
          <a:spcPts val="1000"/>
        </a:spcAft>
        <a:buClr>
          <a:schemeClr val="accent1"/>
        </a:buClr>
        <a:buFont typeface="Wingdings" charset="0"/>
        <a:buChar char="§"/>
        <a:defRPr sz="2000" kern="1200">
          <a:solidFill>
            <a:srgbClr val="000000"/>
          </a:solidFill>
          <a:latin typeface="+mn-lt"/>
          <a:ea typeface="ＭＳ Ｐゴシック" charset="0"/>
          <a:cs typeface="SapientCentroSlab-Light"/>
        </a:defRPr>
      </a:lvl1pPr>
      <a:lvl2pPr marL="457200" indent="-228600" algn="l" defTabSz="457200" rtl="0" eaLnBrk="1" fontAlgn="base" hangingPunct="1">
        <a:spcBef>
          <a:spcPct val="0"/>
        </a:spcBef>
        <a:spcAft>
          <a:spcPts val="1000"/>
        </a:spcAft>
        <a:buClr>
          <a:schemeClr val="accent1"/>
        </a:buClr>
        <a:buFont typeface="Wingdings" charset="0"/>
        <a:buChar char="§"/>
        <a:defRPr sz="1900" kern="1200">
          <a:solidFill>
            <a:srgbClr val="000000"/>
          </a:solidFill>
          <a:latin typeface="+mn-lt"/>
          <a:ea typeface="ＭＳ Ｐゴシック" charset="0"/>
          <a:cs typeface="SapientCentroSlab-Light"/>
        </a:defRPr>
      </a:lvl2pPr>
      <a:lvl3pPr marL="685800" indent="-228600" algn="l" defTabSz="457200" rtl="0" eaLnBrk="1" fontAlgn="base" hangingPunct="1">
        <a:spcBef>
          <a:spcPct val="0"/>
        </a:spcBef>
        <a:spcAft>
          <a:spcPts val="1000"/>
        </a:spcAft>
        <a:buClr>
          <a:schemeClr val="accent1"/>
        </a:buClr>
        <a:buFont typeface="Wingdings" charset="0"/>
        <a:buChar char="§"/>
        <a:defRPr sz="1800" kern="1200">
          <a:solidFill>
            <a:srgbClr val="000000"/>
          </a:solidFill>
          <a:latin typeface="+mn-lt"/>
          <a:ea typeface="ＭＳ Ｐゴシック" charset="0"/>
          <a:cs typeface="SapientCentroSlab-Light"/>
        </a:defRPr>
      </a:lvl3pPr>
      <a:lvl4pPr marL="914400" indent="-228600" algn="l" defTabSz="457200" rtl="0" eaLnBrk="1" fontAlgn="base" hangingPunct="1">
        <a:spcBef>
          <a:spcPct val="0"/>
        </a:spcBef>
        <a:spcAft>
          <a:spcPts val="1000"/>
        </a:spcAft>
        <a:buClr>
          <a:schemeClr val="accent1"/>
        </a:buClr>
        <a:buFont typeface="Wingdings" charset="0"/>
        <a:buChar char="§"/>
        <a:defRPr sz="1700" kern="1200">
          <a:solidFill>
            <a:srgbClr val="000000"/>
          </a:solidFill>
          <a:latin typeface="+mn-lt"/>
          <a:ea typeface="ＭＳ Ｐゴシック" charset="0"/>
          <a:cs typeface="SapientCentroSlab-Light"/>
        </a:defRPr>
      </a:lvl4pPr>
      <a:lvl5pPr marL="1143000" indent="-228600" algn="l" defTabSz="457200" rtl="0" eaLnBrk="1" fontAlgn="base" hangingPunct="1">
        <a:spcBef>
          <a:spcPct val="0"/>
        </a:spcBef>
        <a:spcAft>
          <a:spcPts val="1000"/>
        </a:spcAft>
        <a:buClr>
          <a:schemeClr val="accent1"/>
        </a:buClr>
        <a:buFont typeface="Wingdings" charset="0"/>
        <a:buChar char="§"/>
        <a:defRPr sz="1600" kern="1200">
          <a:solidFill>
            <a:srgbClr val="000000"/>
          </a:solidFill>
          <a:latin typeface="+mn-lt"/>
          <a:ea typeface="ＭＳ Ｐゴシック" charset="0"/>
          <a:cs typeface="SapientCentroSlab-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6">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pPr>
              <a:defRPr/>
            </a:pPr>
            <a:fld id="{63A80243-55C2-1C49-BA61-21AC8F55AA45}" type="datetime4">
              <a:rPr lang="en-US" smtClean="0"/>
              <a:t>November 14, 2023</a:t>
            </a:fld>
            <a:endParaRPr lang="en-US" dirty="0"/>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pPr>
              <a:defRPr/>
            </a:pPr>
            <a:fld id="{4F8F9822-CE00-0B4F-ADB5-DBA954363B09}" type="slidenum">
              <a:rPr lang="en-US" smtClean="0"/>
              <a:pPr>
                <a:defRPr/>
              </a:pPr>
              <a:t>‹#›</a:t>
            </a:fld>
            <a:endParaRPr lang="en-US" dirty="0"/>
          </a:p>
        </p:txBody>
      </p:sp>
    </p:spTree>
    <p:extLst>
      <p:ext uri="{BB962C8B-B14F-4D97-AF65-F5344CB8AC3E}">
        <p14:creationId xmlns:p14="http://schemas.microsoft.com/office/powerpoint/2010/main" val="891683802"/>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Lst>
  <p:hf sldNum="0" hdr="0" ftr="0"/>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hyperlink" Target="https://prsinfo.clinicaltrials.gov/20230112_GCE_Criteria_final_508.pdf#:~:text=This%20document%20is%20intended%20to%20explain%20to%20responsible,evaluate%20and%20make%20a%20determination%20for%20GCE%20requests." TargetMode="Externa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hyperlink" Target="https://www.fda.gov/regulatory-information/search-fda-guidance-documents/civil-money-penalties-relating-clinicaltrialsgov-data-bank" TargetMode="Externa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hyperlink" Target="https://policymanual.nih.gov/3007" TargetMode="Externa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hyperlink" Target="http://fdaaa.trialstracker.net/" TargetMode="Externa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hyperlink" Target="https://clinicaltrials.gov/ct2/show/NCT01519817?term=12-C-0056&amp;rank=1" TargetMode="Externa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hyperlink" Target="https://ccrod.cancer.gov/confluence/download/attachments/99454878/%2376%20PCD%20notification.07_2023.pdf?version=1&amp;modificationDate=1689951069965&amp;api=v2" TargetMode="External"/><Relationship Id="rId2" Type="http://schemas.openxmlformats.org/officeDocument/2006/relationships/hyperlink" Target="https://ccrod.cancer.gov/confluence/download/attachments/209422418/%2341%20PCD.rev%2001_2023.pdf?version=1&amp;modificationDate=1689951921953&amp;api=v2" TargetMode="External"/><Relationship Id="rId1" Type="http://schemas.openxmlformats.org/officeDocument/2006/relationships/slideLayout" Target="../slideLayouts/slideLayout34.xml"/><Relationship Id="rId6" Type="http://schemas.openxmlformats.org/officeDocument/2006/relationships/hyperlink" Target="https://ccrod.cancer.gov/confluence/download/attachments/99454878/%2378%20Redacting%20Protocol_Consent_09.2023.pdf?version=1&amp;modificationDate=1696262311163&amp;api=v2" TargetMode="External"/><Relationship Id="rId5" Type="http://schemas.openxmlformats.org/officeDocument/2006/relationships/hyperlink" Target="http://clinicaltrials.gov/" TargetMode="External"/><Relationship Id="rId4" Type="http://schemas.openxmlformats.org/officeDocument/2006/relationships/hyperlink" Target="https://ccrod.cancer.gov/confluence/download/attachments/99454878/%2377%20Good%20Cause%20Extension.pdf?version=1&amp;modificationDate=1694713459577&amp;api=v2"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prsinfo.clinicaltrials.gov/results_table_layout/ResultSimpleForms.html" TargetMode="External"/><Relationship Id="rId2" Type="http://schemas.openxmlformats.org/officeDocument/2006/relationships/hyperlink" Target="https://clinicaltrials.gov/ct2/manage-recs/fdaaa" TargetMode="External"/><Relationship Id="rId1" Type="http://schemas.openxmlformats.org/officeDocument/2006/relationships/slideLayout" Target="../slideLayouts/slideLayout34.xml"/><Relationship Id="rId5" Type="http://schemas.openxmlformats.org/officeDocument/2006/relationships/hyperlink" Target="http://www.nejm.org/doi/full/10.1056/NEJMsr1611785#t=article" TargetMode="External"/><Relationship Id="rId4" Type="http://schemas.openxmlformats.org/officeDocument/2006/relationships/hyperlink" Target="https://oir.nih.gov/sourcebook/intramural-program-oversight/intramural-data-sharing/guide-fdaaa-reporting-research-result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fda.gov/media/113361/download" TargetMode="External"/><Relationship Id="rId2" Type="http://schemas.openxmlformats.org/officeDocument/2006/relationships/hyperlink" Target="http://fdaaa.trialstracker.net/" TargetMode="External"/><Relationship Id="rId1" Type="http://schemas.openxmlformats.org/officeDocument/2006/relationships/slideLayout" Target="../slideLayouts/slideLayout34.xml"/><Relationship Id="rId5" Type="http://schemas.openxmlformats.org/officeDocument/2006/relationships/hyperlink" Target="https://www.clinicaltrials.gov/ct2/manage-recs/faq" TargetMode="External"/><Relationship Id="rId4" Type="http://schemas.openxmlformats.org/officeDocument/2006/relationships/hyperlink" Target="https://clinicaltrials.gov/ct2/manage-recs/faq#fr_41"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48070"/>
            <a:ext cx="7772400" cy="1020932"/>
          </a:xfrm>
        </p:spPr>
        <p:txBody>
          <a:bodyPr/>
          <a:lstStyle/>
          <a:p>
            <a:r>
              <a:rPr lang="en-US" sz="4000" dirty="0"/>
              <a:t>Introduction to Results Information Reporting</a:t>
            </a:r>
          </a:p>
        </p:txBody>
      </p:sp>
      <p:sp>
        <p:nvSpPr>
          <p:cNvPr id="3" name="Subtitle 2"/>
          <p:cNvSpPr>
            <a:spLocks noGrp="1"/>
          </p:cNvSpPr>
          <p:nvPr>
            <p:ph type="subTitle" idx="1"/>
          </p:nvPr>
        </p:nvSpPr>
        <p:spPr>
          <a:xfrm>
            <a:off x="665825" y="1953087"/>
            <a:ext cx="7772400" cy="1956261"/>
          </a:xfrm>
        </p:spPr>
        <p:txBody>
          <a:bodyPr>
            <a:noAutofit/>
          </a:bodyPr>
          <a:lstStyle/>
          <a:p>
            <a:pPr>
              <a:lnSpc>
                <a:spcPct val="120000"/>
              </a:lnSpc>
              <a:spcAft>
                <a:spcPts val="0"/>
              </a:spcAft>
            </a:pPr>
            <a:r>
              <a:rPr lang="en-US" sz="1400" dirty="0"/>
              <a:t>Lisa King, LVN, CCRP</a:t>
            </a:r>
          </a:p>
          <a:p>
            <a:pPr>
              <a:lnSpc>
                <a:spcPct val="120000"/>
              </a:lnSpc>
              <a:spcAft>
                <a:spcPts val="0"/>
              </a:spcAft>
            </a:pPr>
            <a:r>
              <a:rPr lang="en-US" sz="1400" dirty="0"/>
              <a:t>Program Analyst</a:t>
            </a:r>
          </a:p>
          <a:p>
            <a:pPr>
              <a:lnSpc>
                <a:spcPct val="120000"/>
              </a:lnSpc>
              <a:spcAft>
                <a:spcPts val="0"/>
              </a:spcAft>
            </a:pPr>
            <a:r>
              <a:rPr lang="en-US" sz="1400" dirty="0"/>
              <a:t>National Cancer Institute</a:t>
            </a:r>
          </a:p>
          <a:p>
            <a:pPr>
              <a:lnSpc>
                <a:spcPct val="120000"/>
              </a:lnSpc>
              <a:spcAft>
                <a:spcPts val="0"/>
              </a:spcAft>
            </a:pPr>
            <a:r>
              <a:rPr lang="en-US" sz="1400" dirty="0"/>
              <a:t>Office of the Clinical Director </a:t>
            </a:r>
          </a:p>
          <a:p>
            <a:pPr>
              <a:lnSpc>
                <a:spcPct val="120000"/>
              </a:lnSpc>
              <a:spcAft>
                <a:spcPts val="0"/>
              </a:spcAft>
            </a:pPr>
            <a:r>
              <a:rPr lang="en-US" sz="1400" dirty="0"/>
              <a:t>Center for Cancer Research</a:t>
            </a:r>
          </a:p>
          <a:p>
            <a:pPr>
              <a:lnSpc>
                <a:spcPct val="120000"/>
              </a:lnSpc>
              <a:spcAft>
                <a:spcPts val="0"/>
              </a:spcAft>
            </a:pPr>
            <a:r>
              <a:rPr lang="en-US" sz="1400" dirty="0"/>
              <a:t>11/13/23 </a:t>
            </a:r>
          </a:p>
          <a:p>
            <a:pPr>
              <a:lnSpc>
                <a:spcPct val="120000"/>
              </a:lnSpc>
              <a:spcAft>
                <a:spcPts val="0"/>
              </a:spcAft>
            </a:pPr>
            <a:endParaRPr lang="en-US" sz="1400" dirty="0"/>
          </a:p>
          <a:p>
            <a:pPr>
              <a:lnSpc>
                <a:spcPct val="120000"/>
              </a:lnSpc>
              <a:spcAft>
                <a:spcPts val="0"/>
              </a:spcAft>
            </a:pPr>
            <a:endParaRPr lang="en-US" sz="1400" dirty="0"/>
          </a:p>
        </p:txBody>
      </p:sp>
    </p:spTree>
    <p:extLst>
      <p:ext uri="{BB962C8B-B14F-4D97-AF65-F5344CB8AC3E}">
        <p14:creationId xmlns:p14="http://schemas.microsoft.com/office/powerpoint/2010/main" val="1931566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711374"/>
            <a:ext cx="8165592" cy="423193"/>
          </a:xfrm>
        </p:spPr>
        <p:txBody>
          <a:bodyPr/>
          <a:lstStyle/>
          <a:p>
            <a:r>
              <a:rPr lang="en-US" dirty="0"/>
              <a:t>…When do we report results data?</a:t>
            </a:r>
          </a:p>
        </p:txBody>
      </p:sp>
      <p:sp>
        <p:nvSpPr>
          <p:cNvPr id="3" name="Content Placeholder 2"/>
          <p:cNvSpPr>
            <a:spLocks noGrp="1"/>
          </p:cNvSpPr>
          <p:nvPr>
            <p:ph sz="quarter" idx="11"/>
          </p:nvPr>
        </p:nvSpPr>
        <p:spPr>
          <a:xfrm>
            <a:off x="383199" y="1152970"/>
            <a:ext cx="8165592" cy="5220619"/>
          </a:xfrm>
        </p:spPr>
        <p:txBody>
          <a:bodyPr>
            <a:normAutofit/>
          </a:bodyPr>
          <a:lstStyle/>
          <a:p>
            <a:r>
              <a:rPr lang="en-US" sz="2000" dirty="0"/>
              <a:t>Once the clinical study has reached the study completion date, update the Study Completion Date to reflect the actual study completion date</a:t>
            </a:r>
          </a:p>
          <a:p>
            <a:pPr lvl="1"/>
            <a:r>
              <a:rPr lang="en-US" sz="2000" dirty="0"/>
              <a:t>Date the final participant was examined or received an intervention for purposes of final collection of data for the primary and secondary outcome measures and adverse events </a:t>
            </a:r>
          </a:p>
          <a:p>
            <a:pPr lvl="1"/>
            <a:endParaRPr lang="en-US" sz="2000" dirty="0"/>
          </a:p>
          <a:p>
            <a:r>
              <a:rPr lang="en-US" sz="2000" dirty="0"/>
              <a:t>Results information reporting begins ~3~4 months before it is due. </a:t>
            </a:r>
          </a:p>
          <a:p>
            <a:pPr lvl="1"/>
            <a:r>
              <a:rPr lang="en-US" sz="2000" dirty="0"/>
              <a:t>Holidays and leave are taken into consideration so may be &gt;4 months</a:t>
            </a:r>
          </a:p>
          <a:p>
            <a:pPr lvl="1"/>
            <a:endParaRPr lang="en-US" sz="1800" dirty="0"/>
          </a:p>
        </p:txBody>
      </p:sp>
    </p:spTree>
    <p:extLst>
      <p:ext uri="{BB962C8B-B14F-4D97-AF65-F5344CB8AC3E}">
        <p14:creationId xmlns:p14="http://schemas.microsoft.com/office/powerpoint/2010/main" val="185976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27C3C-8869-434D-113E-18CF7EE839F9}"/>
              </a:ext>
            </a:extLst>
          </p:cNvPr>
          <p:cNvSpPr>
            <a:spLocks noGrp="1"/>
          </p:cNvSpPr>
          <p:nvPr>
            <p:ph type="title"/>
          </p:nvPr>
        </p:nvSpPr>
        <p:spPr>
          <a:xfrm>
            <a:off x="385621" y="851564"/>
            <a:ext cx="8165592" cy="423193"/>
          </a:xfrm>
        </p:spPr>
        <p:txBody>
          <a:bodyPr/>
          <a:lstStyle/>
          <a:p>
            <a:r>
              <a:rPr lang="en-US" dirty="0"/>
              <a:t>Good Cause Extension (GCE)</a:t>
            </a:r>
          </a:p>
        </p:txBody>
      </p:sp>
      <p:sp>
        <p:nvSpPr>
          <p:cNvPr id="3" name="Content Placeholder 2">
            <a:extLst>
              <a:ext uri="{FF2B5EF4-FFF2-40B4-BE49-F238E27FC236}">
                <a16:creationId xmlns:a16="http://schemas.microsoft.com/office/drawing/2014/main" id="{241F60F7-BAC3-32B6-ABCB-4BD7F31AF8D9}"/>
              </a:ext>
            </a:extLst>
          </p:cNvPr>
          <p:cNvSpPr>
            <a:spLocks noGrp="1"/>
          </p:cNvSpPr>
          <p:nvPr>
            <p:ph sz="quarter" idx="11"/>
          </p:nvPr>
        </p:nvSpPr>
        <p:spPr/>
        <p:txBody>
          <a:bodyPr>
            <a:normAutofit lnSpcReduction="10000"/>
          </a:bodyPr>
          <a:lstStyle/>
          <a:p>
            <a:r>
              <a:rPr lang="en-US" dirty="0"/>
              <a:t>Submitted by Program Analyst via the ClinicalTrials.gov Protocol Registration and Results System (PRS) at any time prior (i.e., the day before) to the results reporting deadline</a:t>
            </a:r>
          </a:p>
          <a:p>
            <a:r>
              <a:rPr lang="en-US" dirty="0"/>
              <a:t>Requires approval by the Clinical Director and Acting Chief Scientific Officer</a:t>
            </a:r>
          </a:p>
          <a:p>
            <a:r>
              <a:rPr lang="en-US" dirty="0"/>
              <a:t>NLM approves/disapproves on a case-by-case basis; can take up to 45 days to respond</a:t>
            </a:r>
          </a:p>
          <a:p>
            <a:r>
              <a:rPr lang="en-US" dirty="0"/>
              <a:t>PI can appeal if disapproved</a:t>
            </a:r>
          </a:p>
        </p:txBody>
      </p:sp>
    </p:spTree>
    <p:extLst>
      <p:ext uri="{BB962C8B-B14F-4D97-AF65-F5344CB8AC3E}">
        <p14:creationId xmlns:p14="http://schemas.microsoft.com/office/powerpoint/2010/main" val="4256732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7FFBE-3914-D01D-92A8-907AFDDBA39A}"/>
              </a:ext>
            </a:extLst>
          </p:cNvPr>
          <p:cNvSpPr>
            <a:spLocks noGrp="1"/>
          </p:cNvSpPr>
          <p:nvPr>
            <p:ph type="title"/>
          </p:nvPr>
        </p:nvSpPr>
        <p:spPr/>
        <p:txBody>
          <a:bodyPr/>
          <a:lstStyle/>
          <a:p>
            <a:r>
              <a:rPr lang="en-US" dirty="0"/>
              <a:t>*Considerations for GCE </a:t>
            </a:r>
          </a:p>
        </p:txBody>
      </p:sp>
      <p:sp>
        <p:nvSpPr>
          <p:cNvPr id="3" name="Content Placeholder 2">
            <a:extLst>
              <a:ext uri="{FF2B5EF4-FFF2-40B4-BE49-F238E27FC236}">
                <a16:creationId xmlns:a16="http://schemas.microsoft.com/office/drawing/2014/main" id="{09DCEE90-A032-4F3A-D0C8-F413D94E5522}"/>
              </a:ext>
            </a:extLst>
          </p:cNvPr>
          <p:cNvSpPr>
            <a:spLocks noGrp="1"/>
          </p:cNvSpPr>
          <p:nvPr>
            <p:ph sz="quarter" idx="11"/>
          </p:nvPr>
        </p:nvSpPr>
        <p:spPr>
          <a:xfrm>
            <a:off x="481521" y="1249653"/>
            <a:ext cx="8165592" cy="4800600"/>
          </a:xfrm>
        </p:spPr>
        <p:txBody>
          <a:bodyPr>
            <a:normAutofit lnSpcReduction="10000"/>
          </a:bodyPr>
          <a:lstStyle/>
          <a:p>
            <a:r>
              <a:rPr lang="en-US" dirty="0"/>
              <a:t>May be good cause:</a:t>
            </a:r>
          </a:p>
          <a:p>
            <a:pPr lvl="1"/>
            <a:r>
              <a:rPr lang="en-US" dirty="0"/>
              <a:t>Scientific integrity</a:t>
            </a:r>
          </a:p>
          <a:p>
            <a:pPr lvl="1"/>
            <a:r>
              <a:rPr lang="en-US" dirty="0"/>
              <a:t>Emergency (e.g., natural disaster, death)</a:t>
            </a:r>
          </a:p>
          <a:p>
            <a:pPr lvl="1"/>
            <a:r>
              <a:rPr lang="en-US" dirty="0"/>
              <a:t>Study terminated near submission deadline</a:t>
            </a:r>
          </a:p>
          <a:p>
            <a:r>
              <a:rPr lang="en-US" dirty="0"/>
              <a:t>May not be good cause:</a:t>
            </a:r>
          </a:p>
          <a:p>
            <a:pPr lvl="1"/>
            <a:r>
              <a:rPr lang="en-US" dirty="0"/>
              <a:t>Study not published</a:t>
            </a:r>
          </a:p>
          <a:p>
            <a:pPr lvl="1"/>
            <a:r>
              <a:rPr lang="en-US" dirty="0"/>
              <a:t>Pending regulatory/health agency review</a:t>
            </a:r>
          </a:p>
          <a:p>
            <a:pPr lvl="1"/>
            <a:r>
              <a:rPr lang="en-US" dirty="0"/>
              <a:t>Analysis not complete </a:t>
            </a:r>
          </a:p>
          <a:p>
            <a:pPr lvl="1"/>
            <a:r>
              <a:rPr lang="en-US" dirty="0"/>
              <a:t>Insufficient planning (e.g., PI departing the NIH)</a:t>
            </a:r>
          </a:p>
          <a:p>
            <a:pPr marL="0" indent="0">
              <a:buNone/>
            </a:pPr>
            <a:r>
              <a:rPr lang="en-US" sz="1300" dirty="0">
                <a:hlinkClick r:id="rId2"/>
              </a:rPr>
              <a:t>*Clinical Trials Results Information Submission: Good Cause Extension Request Process and Criteria</a:t>
            </a:r>
            <a:endParaRPr lang="en-US" sz="1300" dirty="0"/>
          </a:p>
        </p:txBody>
      </p:sp>
    </p:spTree>
    <p:extLst>
      <p:ext uri="{BB962C8B-B14F-4D97-AF65-F5344CB8AC3E}">
        <p14:creationId xmlns:p14="http://schemas.microsoft.com/office/powerpoint/2010/main" val="3263310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we report?</a:t>
            </a:r>
          </a:p>
        </p:txBody>
      </p:sp>
      <p:sp>
        <p:nvSpPr>
          <p:cNvPr id="3" name="Content Placeholder 2"/>
          <p:cNvSpPr>
            <a:spLocks noGrp="1"/>
          </p:cNvSpPr>
          <p:nvPr>
            <p:ph sz="quarter" idx="11"/>
          </p:nvPr>
        </p:nvSpPr>
        <p:spPr>
          <a:xfrm>
            <a:off x="481521" y="1247957"/>
            <a:ext cx="8165592" cy="4800600"/>
          </a:xfrm>
        </p:spPr>
        <p:txBody>
          <a:bodyPr>
            <a:normAutofit fontScale="85000" lnSpcReduction="20000"/>
          </a:bodyPr>
          <a:lstStyle/>
          <a:p>
            <a:r>
              <a:rPr lang="en-US" dirty="0"/>
              <a:t>Administrative data</a:t>
            </a:r>
          </a:p>
          <a:p>
            <a:r>
              <a:rPr lang="en-US" dirty="0"/>
              <a:t>Baseline Characteristics</a:t>
            </a:r>
          </a:p>
          <a:p>
            <a:r>
              <a:rPr lang="en-US" dirty="0"/>
              <a:t>Participant Flow</a:t>
            </a:r>
          </a:p>
          <a:p>
            <a:r>
              <a:rPr lang="en-US" dirty="0"/>
              <a:t>Outcome Measures </a:t>
            </a:r>
          </a:p>
          <a:p>
            <a:pPr lvl="1"/>
            <a:r>
              <a:rPr lang="en-US" dirty="0"/>
              <a:t>Statistical Analysis</a:t>
            </a:r>
          </a:p>
          <a:p>
            <a:r>
              <a:rPr lang="en-US" dirty="0"/>
              <a:t>Adverse Events (Serious and Other (i.e., Non-Serious)</a:t>
            </a:r>
          </a:p>
          <a:p>
            <a:r>
              <a:rPr lang="en-US" dirty="0"/>
              <a:t>Upload protocol and consent (last version)</a:t>
            </a:r>
          </a:p>
          <a:p>
            <a:pPr lvl="1"/>
            <a:r>
              <a:rPr lang="en-US" dirty="0"/>
              <a:t>Ensure tech transfer… agreement allows this</a:t>
            </a:r>
          </a:p>
          <a:p>
            <a:pPr lvl="1"/>
            <a:r>
              <a:rPr lang="en-US" dirty="0"/>
              <a:t>CCR will not redact unless requested</a:t>
            </a:r>
          </a:p>
          <a:p>
            <a:pPr lvl="2"/>
            <a:r>
              <a:rPr lang="en-US" dirty="0"/>
              <a:t>See Monday Morning Practice Pearls (M2P2) #78 if you want to redact</a:t>
            </a:r>
          </a:p>
          <a:p>
            <a:pPr marL="0" indent="0">
              <a:buNone/>
            </a:pPr>
            <a:endParaRPr lang="en-US" dirty="0"/>
          </a:p>
          <a:p>
            <a:endParaRPr lang="en-US" dirty="0"/>
          </a:p>
        </p:txBody>
      </p:sp>
    </p:spTree>
    <p:extLst>
      <p:ext uri="{BB962C8B-B14F-4D97-AF65-F5344CB8AC3E}">
        <p14:creationId xmlns:p14="http://schemas.microsoft.com/office/powerpoint/2010/main" val="3557588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Role of the PI?</a:t>
            </a:r>
          </a:p>
        </p:txBody>
      </p:sp>
      <p:sp>
        <p:nvSpPr>
          <p:cNvPr id="3" name="Content Placeholder 2"/>
          <p:cNvSpPr>
            <a:spLocks noGrp="1"/>
          </p:cNvSpPr>
          <p:nvPr>
            <p:ph sz="quarter" idx="11"/>
          </p:nvPr>
        </p:nvSpPr>
        <p:spPr>
          <a:xfrm>
            <a:off x="481521" y="1332040"/>
            <a:ext cx="8165592" cy="4800600"/>
          </a:xfrm>
        </p:spPr>
        <p:txBody>
          <a:bodyPr>
            <a:normAutofit fontScale="77500" lnSpcReduction="20000"/>
          </a:bodyPr>
          <a:lstStyle/>
          <a:p>
            <a:r>
              <a:rPr lang="en-US" sz="3200" dirty="0"/>
              <a:t>Ensure study data is setup properly in C3D</a:t>
            </a:r>
          </a:p>
          <a:p>
            <a:r>
              <a:rPr lang="en-US" sz="3200" dirty="0"/>
              <a:t>Know location of data (i.e., C3D, RAVE)</a:t>
            </a:r>
          </a:p>
          <a:p>
            <a:r>
              <a:rPr lang="en-US" sz="3200" dirty="0"/>
              <a:t>Routinely QA data </a:t>
            </a:r>
          </a:p>
          <a:p>
            <a:r>
              <a:rPr lang="en-US" sz="3200" dirty="0"/>
              <a:t>Designate a results reporting POC</a:t>
            </a:r>
          </a:p>
          <a:p>
            <a:r>
              <a:rPr lang="en-US" sz="3200" dirty="0"/>
              <a:t>Provide, review and/or edit results data</a:t>
            </a:r>
          </a:p>
          <a:p>
            <a:pPr lvl="1"/>
            <a:r>
              <a:rPr lang="en-US" sz="2800" dirty="0"/>
              <a:t>Identify the primary and secondary outcome measure data/format  </a:t>
            </a:r>
          </a:p>
          <a:p>
            <a:r>
              <a:rPr lang="en-US" sz="3200" dirty="0"/>
              <a:t>Approve and Release record on the PRS</a:t>
            </a:r>
          </a:p>
          <a:p>
            <a:r>
              <a:rPr lang="en-US" sz="3200" dirty="0"/>
              <a:t>Before departing the NCI, report results data (if applicable) and seek out a new RP</a:t>
            </a:r>
          </a:p>
          <a:p>
            <a:pPr marL="457200" lvl="1" indent="0">
              <a:buNone/>
            </a:pPr>
            <a:endParaRPr lang="en-US" dirty="0"/>
          </a:p>
        </p:txBody>
      </p:sp>
    </p:spTree>
    <p:extLst>
      <p:ext uri="{BB962C8B-B14F-4D97-AF65-F5344CB8AC3E}">
        <p14:creationId xmlns:p14="http://schemas.microsoft.com/office/powerpoint/2010/main" val="1105793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830438"/>
            <a:ext cx="8165592" cy="423193"/>
          </a:xfrm>
        </p:spPr>
        <p:txBody>
          <a:bodyPr/>
          <a:lstStyle/>
          <a:p>
            <a:r>
              <a:rPr lang="en-US" sz="4000" dirty="0"/>
              <a:t>What </a:t>
            </a:r>
            <a:r>
              <a:rPr lang="en-US" dirty="0"/>
              <a:t>d</a:t>
            </a:r>
            <a:r>
              <a:rPr lang="en-US" sz="4000" dirty="0"/>
              <a:t>ocuments will the PI be asked for? </a:t>
            </a:r>
          </a:p>
        </p:txBody>
      </p:sp>
      <p:sp>
        <p:nvSpPr>
          <p:cNvPr id="3" name="Content Placeholder 2"/>
          <p:cNvSpPr>
            <a:spLocks noGrp="1"/>
          </p:cNvSpPr>
          <p:nvPr>
            <p:ph sz="quarter" idx="11"/>
          </p:nvPr>
        </p:nvSpPr>
        <p:spPr>
          <a:xfrm>
            <a:off x="481521" y="1332243"/>
            <a:ext cx="8165592" cy="4800600"/>
          </a:xfrm>
        </p:spPr>
        <p:txBody>
          <a:bodyPr>
            <a:normAutofit fontScale="85000" lnSpcReduction="20000"/>
          </a:bodyPr>
          <a:lstStyle/>
          <a:p>
            <a:r>
              <a:rPr lang="en-US" dirty="0"/>
              <a:t>Publications/manuscripts</a:t>
            </a:r>
          </a:p>
          <a:p>
            <a:r>
              <a:rPr lang="en-US" dirty="0"/>
              <a:t>Abstracts</a:t>
            </a:r>
          </a:p>
          <a:p>
            <a:r>
              <a:rPr lang="en-US" dirty="0"/>
              <a:t>Oral presentations</a:t>
            </a:r>
          </a:p>
          <a:p>
            <a:r>
              <a:rPr lang="en-US" dirty="0"/>
              <a:t>Excel spreadsheets</a:t>
            </a:r>
          </a:p>
          <a:p>
            <a:r>
              <a:rPr lang="en-US" dirty="0"/>
              <a:t>Other data</a:t>
            </a:r>
          </a:p>
          <a:p>
            <a:r>
              <a:rPr lang="en-US" dirty="0"/>
              <a:t>Lisa requests of ASRC Federal a FDAAA report from J-review</a:t>
            </a:r>
          </a:p>
          <a:p>
            <a:pPr lvl="1"/>
            <a:r>
              <a:rPr lang="en-US" dirty="0"/>
              <a:t>Participant flow data</a:t>
            </a:r>
          </a:p>
          <a:p>
            <a:pPr lvl="2"/>
            <a:r>
              <a:rPr lang="en-US" dirty="0"/>
              <a:t>Demographic</a:t>
            </a:r>
          </a:p>
          <a:p>
            <a:pPr lvl="2"/>
            <a:r>
              <a:rPr lang="en-US" dirty="0"/>
              <a:t>Reason off study</a:t>
            </a:r>
          </a:p>
          <a:p>
            <a:pPr lvl="1"/>
            <a:r>
              <a:rPr lang="en-US" dirty="0"/>
              <a:t>Baseline characteristics</a:t>
            </a:r>
          </a:p>
          <a:p>
            <a:pPr lvl="1"/>
            <a:r>
              <a:rPr lang="en-US" dirty="0"/>
              <a:t>AE’s</a:t>
            </a:r>
          </a:p>
          <a:p>
            <a:pPr marL="228600" lvl="1" indent="0">
              <a:buNone/>
            </a:pPr>
            <a:endParaRPr lang="en-US" dirty="0"/>
          </a:p>
        </p:txBody>
      </p:sp>
    </p:spTree>
    <p:extLst>
      <p:ext uri="{BB962C8B-B14F-4D97-AF65-F5344CB8AC3E}">
        <p14:creationId xmlns:p14="http://schemas.microsoft.com/office/powerpoint/2010/main" val="1310807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766980"/>
            <a:ext cx="8165592" cy="423193"/>
          </a:xfrm>
        </p:spPr>
        <p:txBody>
          <a:bodyPr/>
          <a:lstStyle/>
          <a:p>
            <a:r>
              <a:rPr lang="en-US" sz="4000" dirty="0"/>
              <a:t>What happens after we report the data?</a:t>
            </a:r>
          </a:p>
        </p:txBody>
      </p:sp>
      <p:sp>
        <p:nvSpPr>
          <p:cNvPr id="3" name="Content Placeholder 2"/>
          <p:cNvSpPr>
            <a:spLocks noGrp="1"/>
          </p:cNvSpPr>
          <p:nvPr>
            <p:ph sz="quarter" idx="11"/>
          </p:nvPr>
        </p:nvSpPr>
        <p:spPr/>
        <p:txBody>
          <a:bodyPr>
            <a:normAutofit/>
          </a:bodyPr>
          <a:lstStyle/>
          <a:p>
            <a:r>
              <a:rPr lang="en-US" dirty="0"/>
              <a:t>Clinicaltrials.gov QC Review</a:t>
            </a:r>
          </a:p>
          <a:p>
            <a:pPr lvl="1"/>
            <a:r>
              <a:rPr lang="en-US" dirty="0"/>
              <a:t>30 days </a:t>
            </a:r>
          </a:p>
          <a:p>
            <a:pPr lvl="1"/>
            <a:r>
              <a:rPr lang="en-US" dirty="0"/>
              <a:t>Clinicaltrials.gov may review publications and protocol information against data reported</a:t>
            </a:r>
          </a:p>
          <a:p>
            <a:r>
              <a:rPr lang="en-US" dirty="0"/>
              <a:t>RP will be notified via email that PRS Comments are available for review and action </a:t>
            </a:r>
          </a:p>
          <a:p>
            <a:pPr lvl="2"/>
            <a:r>
              <a:rPr lang="en-US" dirty="0"/>
              <a:t>Major</a:t>
            </a:r>
          </a:p>
          <a:p>
            <a:pPr lvl="2"/>
            <a:r>
              <a:rPr lang="en-US" dirty="0"/>
              <a:t>Advisory</a:t>
            </a:r>
          </a:p>
          <a:p>
            <a:pPr lvl="1"/>
            <a:r>
              <a:rPr lang="en-US" dirty="0"/>
              <a:t>25 days to respond to comments</a:t>
            </a:r>
          </a:p>
          <a:p>
            <a:pPr marL="457200" lvl="1" indent="0">
              <a:buNone/>
            </a:pPr>
            <a:endParaRPr lang="en-US" dirty="0"/>
          </a:p>
        </p:txBody>
      </p:sp>
    </p:spTree>
    <p:extLst>
      <p:ext uri="{BB962C8B-B14F-4D97-AF65-F5344CB8AC3E}">
        <p14:creationId xmlns:p14="http://schemas.microsoft.com/office/powerpoint/2010/main" val="345430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419170"/>
            <a:ext cx="8165592" cy="423193"/>
          </a:xfrm>
        </p:spPr>
        <p:txBody>
          <a:bodyPr/>
          <a:lstStyle/>
          <a:p>
            <a:r>
              <a:rPr lang="en-US" sz="4000" dirty="0"/>
              <a:t>Posting results</a:t>
            </a:r>
          </a:p>
        </p:txBody>
      </p:sp>
      <p:sp>
        <p:nvSpPr>
          <p:cNvPr id="3" name="Content Placeholder 2"/>
          <p:cNvSpPr>
            <a:spLocks noGrp="1"/>
          </p:cNvSpPr>
          <p:nvPr>
            <p:ph sz="quarter" idx="11"/>
          </p:nvPr>
        </p:nvSpPr>
        <p:spPr>
          <a:xfrm>
            <a:off x="481521" y="1200491"/>
            <a:ext cx="8165592" cy="4800600"/>
          </a:xfrm>
        </p:spPr>
        <p:txBody>
          <a:bodyPr>
            <a:normAutofit/>
          </a:bodyPr>
          <a:lstStyle/>
          <a:p>
            <a:r>
              <a:rPr lang="en-US" dirty="0"/>
              <a:t>NLM will publicly post submitted results </a:t>
            </a:r>
          </a:p>
          <a:p>
            <a:pPr lvl="1"/>
            <a:r>
              <a:rPr lang="en-US" dirty="0"/>
              <a:t>Within 30 days of submission</a:t>
            </a:r>
          </a:p>
          <a:p>
            <a:pPr lvl="1"/>
            <a:r>
              <a:rPr lang="en-US" dirty="0"/>
              <a:t>Regardless of whether quality control (QC) review has been completed</a:t>
            </a:r>
          </a:p>
          <a:p>
            <a:pPr lvl="2"/>
            <a:r>
              <a:rPr lang="en-US" dirty="0"/>
              <a:t>Also, Major comments about relevant sections</a:t>
            </a:r>
          </a:p>
          <a:p>
            <a:pPr lvl="3"/>
            <a:r>
              <a:rPr lang="en-US" dirty="0"/>
              <a:t>Note about the QC process </a:t>
            </a:r>
          </a:p>
          <a:p>
            <a:r>
              <a:rPr lang="en-US" dirty="0"/>
              <a:t>Record updated on Clinicaltrials.gov  – this then makes the data available to the public</a:t>
            </a:r>
          </a:p>
          <a:p>
            <a:pPr marL="1371600" lvl="3" indent="0">
              <a:buNone/>
            </a:pPr>
            <a:endParaRPr lang="en-US" dirty="0"/>
          </a:p>
        </p:txBody>
      </p:sp>
    </p:spTree>
    <p:extLst>
      <p:ext uri="{BB962C8B-B14F-4D97-AF65-F5344CB8AC3E}">
        <p14:creationId xmlns:p14="http://schemas.microsoft.com/office/powerpoint/2010/main" val="2169199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*FDA: Potential Penalties</a:t>
            </a:r>
          </a:p>
        </p:txBody>
      </p:sp>
      <p:sp>
        <p:nvSpPr>
          <p:cNvPr id="3" name="Content Placeholder 2"/>
          <p:cNvSpPr>
            <a:spLocks noGrp="1"/>
          </p:cNvSpPr>
          <p:nvPr>
            <p:ph sz="quarter" idx="11"/>
          </p:nvPr>
        </p:nvSpPr>
        <p:spPr/>
        <p:txBody>
          <a:bodyPr>
            <a:normAutofit/>
          </a:bodyPr>
          <a:lstStyle/>
          <a:p>
            <a:r>
              <a:rPr lang="en-US" dirty="0"/>
              <a:t>Failure to submit results information on time and/or submitting false or misleading information, etc.</a:t>
            </a:r>
          </a:p>
          <a:p>
            <a:pPr lvl="1"/>
            <a:r>
              <a:rPr lang="en-US" dirty="0"/>
              <a:t>A)Pre-Notice letter; B)Notice of Non-Compliance</a:t>
            </a:r>
          </a:p>
          <a:p>
            <a:pPr lvl="2"/>
            <a:r>
              <a:rPr lang="en-US" dirty="0"/>
              <a:t>10K a day (civil action)</a:t>
            </a:r>
          </a:p>
          <a:p>
            <a:pPr lvl="2"/>
            <a:r>
              <a:rPr lang="en-US" dirty="0"/>
              <a:t>Criminal action</a:t>
            </a:r>
          </a:p>
          <a:p>
            <a:pPr lvl="2"/>
            <a:r>
              <a:rPr lang="en-US" dirty="0"/>
              <a:t>Withhold grant funds</a:t>
            </a:r>
          </a:p>
          <a:p>
            <a:pPr lvl="2"/>
            <a:endParaRPr lang="en-US" dirty="0"/>
          </a:p>
          <a:p>
            <a:pPr marL="914400" lvl="2" indent="0">
              <a:buNone/>
            </a:pPr>
            <a:endParaRPr lang="en-US" sz="1000" dirty="0">
              <a:hlinkClick r:id="rId2"/>
            </a:endParaRPr>
          </a:p>
          <a:p>
            <a:pPr marL="914400" lvl="2" indent="0">
              <a:buNone/>
            </a:pPr>
            <a:endParaRPr lang="en-US" sz="1000" dirty="0">
              <a:hlinkClick r:id="rId2"/>
            </a:endParaRPr>
          </a:p>
          <a:p>
            <a:pPr marL="914400" lvl="2" indent="0">
              <a:buNone/>
            </a:pPr>
            <a:r>
              <a:rPr lang="en-US" sz="1000" dirty="0">
                <a:hlinkClick r:id="rId2"/>
              </a:rPr>
              <a:t>*Civil Money Penalties Relating to the ClinicalTrials.gov Data Bank | FDA</a:t>
            </a:r>
            <a:endParaRPr lang="en-US" sz="1000" dirty="0"/>
          </a:p>
        </p:txBody>
      </p:sp>
    </p:spTree>
    <p:extLst>
      <p:ext uri="{BB962C8B-B14F-4D97-AF65-F5344CB8AC3E}">
        <p14:creationId xmlns:p14="http://schemas.microsoft.com/office/powerpoint/2010/main" val="366411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F4F43-6F7A-9FC8-5405-4CB00D9C9BDA}"/>
              </a:ext>
            </a:extLst>
          </p:cNvPr>
          <p:cNvSpPr>
            <a:spLocks noGrp="1"/>
          </p:cNvSpPr>
          <p:nvPr>
            <p:ph type="title"/>
          </p:nvPr>
        </p:nvSpPr>
        <p:spPr>
          <a:xfrm>
            <a:off x="493776" y="407406"/>
            <a:ext cx="8165592" cy="914400"/>
          </a:xfrm>
        </p:spPr>
        <p:txBody>
          <a:bodyPr/>
          <a:lstStyle/>
          <a:p>
            <a:r>
              <a:rPr lang="en-US" sz="2400" dirty="0"/>
              <a:t>*NIH Policy Manual 3007 – Clinical Trial Registration and Results Information Reporting</a:t>
            </a:r>
          </a:p>
        </p:txBody>
      </p:sp>
      <p:sp>
        <p:nvSpPr>
          <p:cNvPr id="3" name="Content Placeholder 2">
            <a:extLst>
              <a:ext uri="{FF2B5EF4-FFF2-40B4-BE49-F238E27FC236}">
                <a16:creationId xmlns:a16="http://schemas.microsoft.com/office/drawing/2014/main" id="{1588D1F9-D2B8-800F-BFB4-70F1F674E93A}"/>
              </a:ext>
            </a:extLst>
          </p:cNvPr>
          <p:cNvSpPr>
            <a:spLocks noGrp="1"/>
          </p:cNvSpPr>
          <p:nvPr>
            <p:ph sz="quarter" idx="11"/>
          </p:nvPr>
        </p:nvSpPr>
        <p:spPr/>
        <p:txBody>
          <a:bodyPr>
            <a:normAutofit fontScale="92500" lnSpcReduction="20000"/>
          </a:bodyPr>
          <a:lstStyle/>
          <a:p>
            <a:pPr marL="0" indent="0">
              <a:buNone/>
            </a:pPr>
            <a:r>
              <a:rPr lang="en-US" dirty="0"/>
              <a:t>Consequences:</a:t>
            </a:r>
          </a:p>
          <a:p>
            <a:r>
              <a:rPr lang="en-US" dirty="0"/>
              <a:t>No sign off on Scientific Reviews of any new protocols until you are compliant</a:t>
            </a:r>
          </a:p>
          <a:p>
            <a:r>
              <a:rPr lang="en-US" dirty="0"/>
              <a:t>Notification to your IC Director</a:t>
            </a:r>
          </a:p>
          <a:p>
            <a:r>
              <a:rPr lang="en-US" dirty="0"/>
              <a:t>Letter of reprimand and may impact your PMAP evaluation</a:t>
            </a:r>
          </a:p>
          <a:p>
            <a:r>
              <a:rPr lang="en-US" dirty="0"/>
              <a:t>Other consequences for non-compliance after 30 days (e.g., removal from Federal service for non-compliance with the Manual Chapter)</a:t>
            </a:r>
          </a:p>
          <a:p>
            <a:pPr marL="0" indent="0">
              <a:buNone/>
            </a:pPr>
            <a:r>
              <a:rPr lang="en-US" sz="1100" dirty="0">
                <a:hlinkClick r:id="rId2"/>
              </a:rPr>
              <a:t>*3007 - Clinical Trial Registration and Results Information Reporting (nih.gov)</a:t>
            </a:r>
            <a:endParaRPr lang="en-US" sz="1100" dirty="0"/>
          </a:p>
        </p:txBody>
      </p:sp>
    </p:spTree>
    <p:extLst>
      <p:ext uri="{BB962C8B-B14F-4D97-AF65-F5344CB8AC3E}">
        <p14:creationId xmlns:p14="http://schemas.microsoft.com/office/powerpoint/2010/main" val="3442206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t>
            </a:r>
            <a:r>
              <a:rPr lang="en-US"/>
              <a:t>is FDAAA?</a:t>
            </a:r>
            <a:endParaRPr lang="en-US" dirty="0"/>
          </a:p>
        </p:txBody>
      </p:sp>
      <p:sp>
        <p:nvSpPr>
          <p:cNvPr id="3" name="Content Placeholder 2"/>
          <p:cNvSpPr>
            <a:spLocks noGrp="1"/>
          </p:cNvSpPr>
          <p:nvPr>
            <p:ph sz="quarter" idx="11"/>
          </p:nvPr>
        </p:nvSpPr>
        <p:spPr>
          <a:xfrm>
            <a:off x="407948" y="985198"/>
            <a:ext cx="8165592" cy="4800600"/>
          </a:xfrm>
        </p:spPr>
        <p:txBody>
          <a:bodyPr>
            <a:normAutofit fontScale="92500" lnSpcReduction="10000"/>
          </a:bodyPr>
          <a:lstStyle/>
          <a:p>
            <a:r>
              <a:rPr lang="en-US" sz="2400" dirty="0"/>
              <a:t>Food and Drug Administration (FDA) Amendments Act, Section 801</a:t>
            </a:r>
          </a:p>
          <a:p>
            <a:r>
              <a:rPr lang="en-US" sz="2400" dirty="0"/>
              <a:t>Established in 2007</a:t>
            </a:r>
          </a:p>
          <a:p>
            <a:r>
              <a:rPr lang="en-US" sz="2400" dirty="0"/>
              <a:t>Requires registration and reporting of information on applicable clinical trials (ACTs) on ClinicalTrials.gov</a:t>
            </a:r>
          </a:p>
          <a:p>
            <a:pPr lvl="1"/>
            <a:r>
              <a:rPr lang="en-US" sz="2000" dirty="0"/>
              <a:t>Controlled clinical investigation, other than a phase I clinical investigation, of a drug subject to section 505 of the Federal Food, Drug, and Cosmetic Act or to section 351of this Act</a:t>
            </a:r>
          </a:p>
          <a:p>
            <a:r>
              <a:rPr lang="en-US" sz="2400" dirty="0"/>
              <a:t>2016 regulations:</a:t>
            </a:r>
          </a:p>
          <a:p>
            <a:pPr lvl="1"/>
            <a:r>
              <a:rPr lang="en-US" sz="2000" dirty="0"/>
              <a:t>42 Part 11 - </a:t>
            </a:r>
            <a:r>
              <a:rPr lang="en-US" sz="2000" i="1" dirty="0"/>
              <a:t>Final Rule for Clinical Trials Regulation and Results Information Submission</a:t>
            </a:r>
          </a:p>
          <a:p>
            <a:pPr lvl="1"/>
            <a:r>
              <a:rPr lang="en-US" sz="2000" dirty="0"/>
              <a:t>Increase availability of information about clinical trials and clarify FDAAA 801</a:t>
            </a:r>
          </a:p>
          <a:p>
            <a:pPr marL="0" indent="0">
              <a:buNone/>
            </a:pPr>
            <a:endParaRPr lang="en-US" sz="1100" dirty="0"/>
          </a:p>
        </p:txBody>
      </p:sp>
    </p:spTree>
    <p:extLst>
      <p:ext uri="{BB962C8B-B14F-4D97-AF65-F5344CB8AC3E}">
        <p14:creationId xmlns:p14="http://schemas.microsoft.com/office/powerpoint/2010/main" val="3632854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5DD06-20A8-45F3-BBDB-BE07CDD0F24B}"/>
              </a:ext>
            </a:extLst>
          </p:cNvPr>
          <p:cNvSpPr>
            <a:spLocks noGrp="1"/>
          </p:cNvSpPr>
          <p:nvPr>
            <p:ph type="title"/>
          </p:nvPr>
        </p:nvSpPr>
        <p:spPr>
          <a:xfrm>
            <a:off x="481521" y="957274"/>
            <a:ext cx="8165592" cy="423193"/>
          </a:xfrm>
        </p:spPr>
        <p:txBody>
          <a:bodyPr/>
          <a:lstStyle/>
          <a:p>
            <a:r>
              <a:rPr lang="en-US" dirty="0"/>
              <a:t>The Internet and Social Media</a:t>
            </a:r>
          </a:p>
        </p:txBody>
      </p:sp>
      <p:sp>
        <p:nvSpPr>
          <p:cNvPr id="3" name="Content Placeholder 2">
            <a:extLst>
              <a:ext uri="{FF2B5EF4-FFF2-40B4-BE49-F238E27FC236}">
                <a16:creationId xmlns:a16="http://schemas.microsoft.com/office/drawing/2014/main" id="{E5CACE1F-E454-4005-B4E4-175E017DBD51}"/>
              </a:ext>
            </a:extLst>
          </p:cNvPr>
          <p:cNvSpPr>
            <a:spLocks noGrp="1"/>
          </p:cNvSpPr>
          <p:nvPr>
            <p:ph sz="quarter" idx="11"/>
          </p:nvPr>
        </p:nvSpPr>
        <p:spPr/>
        <p:txBody>
          <a:bodyPr/>
          <a:lstStyle/>
          <a:p>
            <a:r>
              <a:rPr lang="en-US" dirty="0">
                <a:hlinkClick r:id="rId2"/>
              </a:rPr>
              <a:t>FDAAA Trials Tracker</a:t>
            </a:r>
            <a:endParaRPr lang="en-US" dirty="0"/>
          </a:p>
          <a:p>
            <a:pPr lvl="1"/>
            <a:r>
              <a:rPr lang="en-US" dirty="0"/>
              <a:t>Oxford University team tracks compliance with FDAAA </a:t>
            </a:r>
            <a:r>
              <a:rPr lang="en-US"/>
              <a:t>results reporting (</a:t>
            </a:r>
            <a:r>
              <a:rPr lang="en-US" dirty="0"/>
              <a:t>e.g., overdue, reported late</a:t>
            </a:r>
            <a:r>
              <a:rPr lang="en-US"/>
              <a:t>) and </a:t>
            </a:r>
            <a:r>
              <a:rPr lang="en-US" dirty="0"/>
              <a:t>posts to their website</a:t>
            </a:r>
          </a:p>
          <a:p>
            <a:r>
              <a:rPr lang="en-US" dirty="0"/>
              <a:t>Twitter</a:t>
            </a:r>
          </a:p>
          <a:p>
            <a:pPr lvl="1"/>
            <a:r>
              <a:rPr lang="en-US" dirty="0"/>
              <a:t>Delinquent data from the FDAAA Trials Tracker can be tweeted and shared with the public</a:t>
            </a:r>
          </a:p>
          <a:p>
            <a:endParaRPr lang="en-US" dirty="0"/>
          </a:p>
        </p:txBody>
      </p:sp>
    </p:spTree>
    <p:extLst>
      <p:ext uri="{BB962C8B-B14F-4D97-AF65-F5344CB8AC3E}">
        <p14:creationId xmlns:p14="http://schemas.microsoft.com/office/powerpoint/2010/main" val="16165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696" y="1233233"/>
            <a:ext cx="8165592" cy="423193"/>
          </a:xfrm>
        </p:spPr>
        <p:txBody>
          <a:bodyPr/>
          <a:lstStyle/>
          <a:p>
            <a:r>
              <a:rPr lang="en-US" sz="4000" dirty="0"/>
              <a:t>Things to keep in mind during a clinical trial life cycle</a:t>
            </a:r>
          </a:p>
        </p:txBody>
      </p:sp>
      <p:sp>
        <p:nvSpPr>
          <p:cNvPr id="3" name="Content Placeholder 2"/>
          <p:cNvSpPr>
            <a:spLocks noGrp="1"/>
          </p:cNvSpPr>
          <p:nvPr>
            <p:ph sz="quarter" idx="11"/>
          </p:nvPr>
        </p:nvSpPr>
        <p:spPr>
          <a:xfrm>
            <a:off x="481521" y="1548553"/>
            <a:ext cx="8165592" cy="4800600"/>
          </a:xfrm>
        </p:spPr>
        <p:txBody>
          <a:bodyPr>
            <a:normAutofit/>
          </a:bodyPr>
          <a:lstStyle/>
          <a:p>
            <a:r>
              <a:rPr lang="en-US" dirty="0"/>
              <a:t>Location of data </a:t>
            </a:r>
          </a:p>
          <a:p>
            <a:r>
              <a:rPr lang="en-US" dirty="0"/>
              <a:t>Routinely QA data</a:t>
            </a:r>
          </a:p>
          <a:p>
            <a:r>
              <a:rPr lang="en-US" dirty="0"/>
              <a:t>Designate a results reporting POC</a:t>
            </a:r>
          </a:p>
          <a:p>
            <a:r>
              <a:rPr lang="en-US" dirty="0"/>
              <a:t>Identify the primary and secondary outcome measure data/format </a:t>
            </a:r>
          </a:p>
          <a:p>
            <a:r>
              <a:rPr lang="en-US" dirty="0"/>
              <a:t>Results reporting begins ~3-4 months before it is due. </a:t>
            </a:r>
          </a:p>
          <a:p>
            <a:pPr lvl="1"/>
            <a:r>
              <a:rPr lang="en-US" dirty="0"/>
              <a:t>Holidays and leave are taken into consideration so may be &gt;4 months</a:t>
            </a:r>
          </a:p>
          <a:p>
            <a:pPr marL="0" indent="0">
              <a:buNone/>
            </a:pPr>
            <a:endParaRPr lang="en-US" dirty="0"/>
          </a:p>
          <a:p>
            <a:endParaRPr lang="en-US" dirty="0"/>
          </a:p>
        </p:txBody>
      </p:sp>
    </p:spTree>
    <p:extLst>
      <p:ext uri="{BB962C8B-B14F-4D97-AF65-F5344CB8AC3E}">
        <p14:creationId xmlns:p14="http://schemas.microsoft.com/office/powerpoint/2010/main" val="735772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0B3CD-C8AE-4143-B749-6251A12CE735}"/>
              </a:ext>
            </a:extLst>
          </p:cNvPr>
          <p:cNvSpPr>
            <a:spLocks noGrp="1"/>
          </p:cNvSpPr>
          <p:nvPr>
            <p:ph type="title"/>
          </p:nvPr>
        </p:nvSpPr>
        <p:spPr/>
        <p:txBody>
          <a:bodyPr/>
          <a:lstStyle/>
          <a:p>
            <a:r>
              <a:rPr lang="en-US" dirty="0"/>
              <a:t>Example</a:t>
            </a:r>
          </a:p>
        </p:txBody>
      </p:sp>
      <p:sp>
        <p:nvSpPr>
          <p:cNvPr id="3" name="Content Placeholder 2"/>
          <p:cNvSpPr>
            <a:spLocks noGrp="1"/>
          </p:cNvSpPr>
          <p:nvPr>
            <p:ph sz="quarter" idx="11"/>
          </p:nvPr>
        </p:nvSpPr>
        <p:spPr/>
        <p:txBody>
          <a:bodyPr>
            <a:normAutofit/>
          </a:bodyPr>
          <a:lstStyle/>
          <a:p>
            <a:pPr marL="0" indent="0" algn="ctr">
              <a:buNone/>
            </a:pPr>
            <a:r>
              <a:rPr lang="en-US" sz="7200" dirty="0">
                <a:hlinkClick r:id="rId2"/>
              </a:rPr>
              <a:t>12-C-0056</a:t>
            </a:r>
            <a:endParaRPr lang="en-US" sz="7200" dirty="0"/>
          </a:p>
        </p:txBody>
      </p:sp>
    </p:spTree>
    <p:extLst>
      <p:ext uri="{BB962C8B-B14F-4D97-AF65-F5344CB8AC3E}">
        <p14:creationId xmlns:p14="http://schemas.microsoft.com/office/powerpoint/2010/main" val="189379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54FBA-2F5B-A37A-E496-2B4666892D94}"/>
              </a:ext>
            </a:extLst>
          </p:cNvPr>
          <p:cNvSpPr>
            <a:spLocks noGrp="1"/>
          </p:cNvSpPr>
          <p:nvPr>
            <p:ph type="title"/>
          </p:nvPr>
        </p:nvSpPr>
        <p:spPr/>
        <p:txBody>
          <a:bodyPr/>
          <a:lstStyle/>
          <a:p>
            <a:r>
              <a:rPr lang="en-US" dirty="0"/>
              <a:t>M2P2 Resources</a:t>
            </a:r>
          </a:p>
        </p:txBody>
      </p:sp>
      <p:sp>
        <p:nvSpPr>
          <p:cNvPr id="3" name="Content Placeholder 2">
            <a:extLst>
              <a:ext uri="{FF2B5EF4-FFF2-40B4-BE49-F238E27FC236}">
                <a16:creationId xmlns:a16="http://schemas.microsoft.com/office/drawing/2014/main" id="{5EE45A33-3AF1-F5B1-6BBE-7D031A910310}"/>
              </a:ext>
            </a:extLst>
          </p:cNvPr>
          <p:cNvSpPr>
            <a:spLocks noGrp="1"/>
          </p:cNvSpPr>
          <p:nvPr>
            <p:ph sz="quarter" idx="11"/>
          </p:nvPr>
        </p:nvSpPr>
        <p:spPr>
          <a:xfrm>
            <a:off x="363534" y="1210323"/>
            <a:ext cx="8165592" cy="4800600"/>
          </a:xfrm>
        </p:spPr>
        <p:txBody>
          <a:bodyPr>
            <a:normAutofit fontScale="92500" lnSpcReduction="20000"/>
          </a:bodyPr>
          <a:lstStyle/>
          <a:p>
            <a:r>
              <a:rPr lang="en-US" b="1" i="0" dirty="0">
                <a:solidFill>
                  <a:srgbClr val="3572B0"/>
                </a:solidFill>
                <a:effectLst/>
                <a:latin typeface="-apple-system"/>
                <a:hlinkClick r:id="rId2"/>
              </a:rPr>
              <a:t>M2P2 #41:</a:t>
            </a:r>
            <a:r>
              <a:rPr lang="en-US" b="1" i="0" dirty="0">
                <a:solidFill>
                  <a:srgbClr val="3572B0"/>
                </a:solidFill>
                <a:effectLst/>
                <a:latin typeface="-apple-system"/>
              </a:rPr>
              <a:t> </a:t>
            </a:r>
            <a:r>
              <a:rPr lang="en-US" b="0" i="0" dirty="0">
                <a:solidFill>
                  <a:srgbClr val="172B4D"/>
                </a:solidFill>
                <a:effectLst/>
                <a:latin typeface="-apple-system"/>
              </a:rPr>
              <a:t>What is the primary completion date (PCD) and the anticipated completion date (ACD)? Why are these dates important?  </a:t>
            </a:r>
            <a:endParaRPr lang="en-US" i="1" dirty="0">
              <a:solidFill>
                <a:srgbClr val="993300"/>
              </a:solidFill>
              <a:latin typeface="-apple-system"/>
            </a:endParaRPr>
          </a:p>
          <a:p>
            <a:r>
              <a:rPr lang="en-US" b="1" i="0" u="none" strike="noStrike" dirty="0">
                <a:solidFill>
                  <a:srgbClr val="3572B0"/>
                </a:solidFill>
                <a:effectLst/>
                <a:latin typeface="-apple-system"/>
                <a:hlinkClick r:id="rId3"/>
              </a:rPr>
              <a:t>M2P2 #76:</a:t>
            </a:r>
            <a:r>
              <a:rPr lang="en-US" b="1" i="0" dirty="0">
                <a:solidFill>
                  <a:srgbClr val="000000"/>
                </a:solidFill>
                <a:effectLst/>
                <a:latin typeface="-apple-system"/>
              </a:rPr>
              <a:t> </a:t>
            </a:r>
            <a:r>
              <a:rPr lang="en-US" b="0" i="0" dirty="0">
                <a:solidFill>
                  <a:srgbClr val="000000"/>
                </a:solidFill>
                <a:effectLst/>
                <a:latin typeface="-apple-system"/>
              </a:rPr>
              <a:t>Who should be notified when a primary completion date (PCD) is met for one of my clinical trials? </a:t>
            </a:r>
          </a:p>
          <a:p>
            <a:r>
              <a:rPr lang="en-US" b="1" i="0" dirty="0">
                <a:solidFill>
                  <a:srgbClr val="3572B0"/>
                </a:solidFill>
                <a:effectLst/>
                <a:latin typeface="-apple-system"/>
                <a:hlinkClick r:id="rId4"/>
              </a:rPr>
              <a:t>M2P2 #77:</a:t>
            </a:r>
            <a:r>
              <a:rPr lang="en-US" b="1" i="0" dirty="0">
                <a:solidFill>
                  <a:srgbClr val="000000"/>
                </a:solidFill>
                <a:effectLst/>
                <a:latin typeface="-apple-system"/>
              </a:rPr>
              <a:t> </a:t>
            </a:r>
            <a:r>
              <a:rPr lang="en-US" b="0" i="0" dirty="0">
                <a:solidFill>
                  <a:srgbClr val="172B4D"/>
                </a:solidFill>
                <a:effectLst/>
                <a:latin typeface="-apple-system"/>
              </a:rPr>
              <a:t>What is a Good Cause Extension (GCE) for reporting results in </a:t>
            </a:r>
            <a:r>
              <a:rPr lang="en-US" b="0" i="0" dirty="0">
                <a:solidFill>
                  <a:srgbClr val="3572B0"/>
                </a:solidFill>
                <a:effectLst/>
                <a:latin typeface="-apple-system"/>
                <a:hlinkClick r:id="rId5"/>
              </a:rPr>
              <a:t>ClinicalTrials.gov?</a:t>
            </a:r>
            <a:r>
              <a:rPr lang="en-US" b="0" i="0" dirty="0">
                <a:solidFill>
                  <a:srgbClr val="172B4D"/>
                </a:solidFill>
                <a:effectLst/>
                <a:latin typeface="-apple-system"/>
              </a:rPr>
              <a:t> </a:t>
            </a:r>
            <a:endParaRPr lang="en-US" b="0" i="1" dirty="0">
              <a:solidFill>
                <a:srgbClr val="993300"/>
              </a:solidFill>
              <a:effectLst/>
              <a:latin typeface="-apple-system"/>
            </a:endParaRPr>
          </a:p>
          <a:p>
            <a:r>
              <a:rPr lang="en-US" b="1" i="0" dirty="0">
                <a:solidFill>
                  <a:srgbClr val="3572B0"/>
                </a:solidFill>
                <a:effectLst/>
                <a:latin typeface="-apple-system"/>
                <a:hlinkClick r:id="rId6"/>
              </a:rPr>
              <a:t>M2P2 #78</a:t>
            </a:r>
            <a:r>
              <a:rPr lang="en-US" b="1" i="0" dirty="0">
                <a:solidFill>
                  <a:srgbClr val="000000"/>
                </a:solidFill>
                <a:effectLst/>
                <a:latin typeface="-apple-system"/>
              </a:rPr>
              <a:t>:</a:t>
            </a:r>
            <a:r>
              <a:rPr lang="en-US" b="0" i="0" dirty="0">
                <a:solidFill>
                  <a:srgbClr val="000000"/>
                </a:solidFill>
                <a:effectLst/>
                <a:latin typeface="-apple-system"/>
              </a:rPr>
              <a:t> </a:t>
            </a:r>
            <a:r>
              <a:rPr lang="en-US" b="0" i="0" dirty="0">
                <a:solidFill>
                  <a:srgbClr val="172B4D"/>
                </a:solidFill>
                <a:effectLst/>
                <a:latin typeface="-apple-system"/>
              </a:rPr>
              <a:t>Is it mandatory to redact certain information from a protocol and/or consent for results reporting to </a:t>
            </a:r>
            <a:r>
              <a:rPr lang="en-US" b="0" i="0" dirty="0">
                <a:solidFill>
                  <a:srgbClr val="3572B0"/>
                </a:solidFill>
                <a:effectLst/>
                <a:latin typeface="-apple-system"/>
                <a:hlinkClick r:id="rId5"/>
              </a:rPr>
              <a:t>ClinicalTrials.gov?</a:t>
            </a:r>
            <a:r>
              <a:rPr lang="en-US" b="0" i="0" dirty="0">
                <a:solidFill>
                  <a:srgbClr val="172B4D"/>
                </a:solidFill>
                <a:effectLst/>
                <a:latin typeface="-apple-system"/>
              </a:rPr>
              <a:t> </a:t>
            </a:r>
            <a:endParaRPr lang="en-US" dirty="0"/>
          </a:p>
        </p:txBody>
      </p:sp>
    </p:spTree>
    <p:extLst>
      <p:ext uri="{BB962C8B-B14F-4D97-AF65-F5344CB8AC3E}">
        <p14:creationId xmlns:p14="http://schemas.microsoft.com/office/powerpoint/2010/main" val="661620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sz="quarter" idx="11"/>
          </p:nvPr>
        </p:nvSpPr>
        <p:spPr>
          <a:xfrm>
            <a:off x="481521" y="1028700"/>
            <a:ext cx="8165592" cy="4800600"/>
          </a:xfrm>
        </p:spPr>
        <p:txBody>
          <a:bodyPr>
            <a:normAutofit fontScale="92500"/>
          </a:bodyPr>
          <a:lstStyle/>
          <a:p>
            <a:pPr>
              <a:buFont typeface="Wingdings" panose="05000000000000000000" pitchFamily="2" charset="2"/>
              <a:buChar char="§"/>
            </a:pPr>
            <a:r>
              <a:rPr lang="en-US" dirty="0">
                <a:latin typeface="Arial" charset="0"/>
                <a:cs typeface="Arial" charset="0"/>
              </a:rPr>
              <a:t>ClinicalTrials.gov </a:t>
            </a:r>
            <a:r>
              <a:rPr lang="en-US" sz="2400" dirty="0">
                <a:latin typeface="Arial" charset="0"/>
                <a:cs typeface="Arial" charset="0"/>
                <a:hlinkClick r:id="rId2"/>
              </a:rPr>
              <a:t>https://clinicaltrials.gov/ct2/manage-recs/fdaaa</a:t>
            </a:r>
            <a:r>
              <a:rPr lang="en-US" sz="2400" dirty="0">
                <a:latin typeface="Arial" charset="0"/>
                <a:cs typeface="Arial" charset="0"/>
              </a:rPr>
              <a:t> </a:t>
            </a:r>
          </a:p>
          <a:p>
            <a:pPr>
              <a:buFont typeface="Wingdings" panose="05000000000000000000" pitchFamily="2" charset="2"/>
              <a:buChar char="§"/>
            </a:pPr>
            <a:r>
              <a:rPr lang="en-US" dirty="0">
                <a:latin typeface="Arial" charset="0"/>
                <a:cs typeface="Arial" charset="0"/>
              </a:rPr>
              <a:t>Results Templates and Examples</a:t>
            </a:r>
            <a:r>
              <a:rPr lang="en-US" sz="2400" dirty="0">
                <a:latin typeface="Arial" charset="0"/>
                <a:cs typeface="Arial" charset="0"/>
              </a:rPr>
              <a:t> </a:t>
            </a:r>
            <a:r>
              <a:rPr lang="en-US" sz="2400" dirty="0">
                <a:latin typeface="Arial" charset="0"/>
                <a:cs typeface="Arial" charset="0"/>
                <a:hlinkClick r:id="rId3"/>
              </a:rPr>
              <a:t>https://prsinfo.clinicaltrials.gov/results_table_layout/ResultSimpleForms.html</a:t>
            </a:r>
            <a:r>
              <a:rPr lang="en-US" sz="2400" dirty="0">
                <a:latin typeface="Arial" charset="0"/>
                <a:cs typeface="Arial" charset="0"/>
              </a:rPr>
              <a:t> </a:t>
            </a:r>
            <a:endParaRPr lang="en-US" dirty="0">
              <a:latin typeface="Arial" charset="0"/>
              <a:cs typeface="Arial" charset="0"/>
            </a:endParaRPr>
          </a:p>
          <a:p>
            <a:pPr>
              <a:buFont typeface="Wingdings" panose="05000000000000000000" pitchFamily="2" charset="2"/>
              <a:buChar char="§"/>
            </a:pPr>
            <a:r>
              <a:rPr lang="en-US" dirty="0">
                <a:latin typeface="Arial" charset="0"/>
                <a:cs typeface="Arial" charset="0"/>
              </a:rPr>
              <a:t>NIH Sourcebook  </a:t>
            </a:r>
            <a:r>
              <a:rPr lang="en-US" sz="2400" dirty="0">
                <a:latin typeface="Arial" charset="0"/>
                <a:cs typeface="Arial" charset="0"/>
                <a:hlinkClick r:id="rId4"/>
              </a:rPr>
              <a:t>https://oir.nih.gov/sourcebook/intramural-program-oversight/intramural-data-sharing/guide-fdaaa-reporting-research-results</a:t>
            </a:r>
            <a:r>
              <a:rPr lang="en-US" sz="2400" dirty="0">
                <a:latin typeface="Arial" charset="0"/>
                <a:cs typeface="Arial" charset="0"/>
              </a:rPr>
              <a:t> </a:t>
            </a:r>
          </a:p>
          <a:p>
            <a:pPr>
              <a:buFont typeface="Wingdings" panose="05000000000000000000" pitchFamily="2" charset="2"/>
              <a:buChar char="§"/>
            </a:pPr>
            <a:r>
              <a:rPr lang="en-US" dirty="0">
                <a:latin typeface="Arial" charset="0"/>
                <a:cs typeface="Arial" charset="0"/>
              </a:rPr>
              <a:t>Trial Reporting in ClinicalTrials.gov-The Final Rule </a:t>
            </a:r>
            <a:r>
              <a:rPr lang="en-US" sz="2400" dirty="0">
                <a:latin typeface="Arial" charset="0"/>
                <a:cs typeface="Arial" charset="0"/>
                <a:hlinkClick r:id="rId5"/>
              </a:rPr>
              <a:t>http://www.nejm.org/doi/full/10.1056/NEJMsr1611785#t=article</a:t>
            </a:r>
            <a:endParaRPr lang="en-US" sz="2400" dirty="0">
              <a:latin typeface="Arial" charset="0"/>
              <a:cs typeface="Arial" charset="0"/>
            </a:endParaRPr>
          </a:p>
          <a:p>
            <a:pPr marL="0" indent="0">
              <a:buNone/>
            </a:pPr>
            <a:endParaRPr lang="en-US" dirty="0">
              <a:latin typeface="Arial" charset="0"/>
              <a:cs typeface="Arial" charset="0"/>
            </a:endParaRPr>
          </a:p>
          <a:p>
            <a:pPr>
              <a:buFont typeface="Wingdings" pitchFamily="2" charset="2"/>
              <a:buChar char="Ø"/>
            </a:pPr>
            <a:endParaRPr lang="en-US" dirty="0">
              <a:latin typeface="Arial" charset="0"/>
              <a:cs typeface="Arial" charset="0"/>
            </a:endParaRPr>
          </a:p>
          <a:p>
            <a:endParaRPr lang="en-US" dirty="0"/>
          </a:p>
        </p:txBody>
      </p:sp>
    </p:spTree>
    <p:extLst>
      <p:ext uri="{BB962C8B-B14F-4D97-AF65-F5344CB8AC3E}">
        <p14:creationId xmlns:p14="http://schemas.microsoft.com/office/powerpoint/2010/main" val="36700195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sz="quarter" idx="11"/>
          </p:nvPr>
        </p:nvSpPr>
        <p:spPr>
          <a:xfrm>
            <a:off x="481521" y="914400"/>
            <a:ext cx="8165592" cy="5312833"/>
          </a:xfrm>
        </p:spPr>
        <p:txBody>
          <a:bodyPr>
            <a:normAutofit/>
          </a:bodyPr>
          <a:lstStyle/>
          <a:p>
            <a:pPr>
              <a:buFont typeface="Wingdings" panose="05000000000000000000" pitchFamily="2" charset="2"/>
              <a:buChar char="§"/>
            </a:pPr>
            <a:r>
              <a:rPr lang="en-US" dirty="0">
                <a:solidFill>
                  <a:srgbClr val="4C4C4C"/>
                </a:solidFill>
                <a:hlinkClick r:id="rId2">
                  <a:extLst>
                    <a:ext uri="{A12FA001-AC4F-418D-AE19-62706E023703}">
                      <ahyp:hlinkClr xmlns:ahyp="http://schemas.microsoft.com/office/drawing/2018/hyperlinkcolor" val="tx"/>
                    </a:ext>
                  </a:extLst>
                </a:hlinkClick>
              </a:rPr>
              <a:t>FDAAA Trials Tracker</a:t>
            </a:r>
            <a:endParaRPr lang="en-US" dirty="0">
              <a:solidFill>
                <a:srgbClr val="4C4C4C"/>
              </a:solidFill>
            </a:endParaRPr>
          </a:p>
          <a:p>
            <a:pPr marL="225425" indent="0">
              <a:buNone/>
            </a:pPr>
            <a:r>
              <a:rPr lang="en-US" dirty="0">
                <a:hlinkClick r:id="rId2"/>
              </a:rPr>
              <a:t>fdaaa.trialstracker.net/</a:t>
            </a:r>
            <a:endParaRPr lang="en-US" dirty="0">
              <a:latin typeface="Arial" charset="0"/>
              <a:cs typeface="Arial" charset="0"/>
            </a:endParaRPr>
          </a:p>
          <a:p>
            <a:pPr>
              <a:buFont typeface="Wingdings" panose="05000000000000000000" pitchFamily="2" charset="2"/>
              <a:buChar char="§"/>
            </a:pPr>
            <a:r>
              <a:rPr lang="en-US" dirty="0">
                <a:latin typeface="Arial" charset="0"/>
                <a:cs typeface="Arial" charset="0"/>
              </a:rPr>
              <a:t>Civil Money Penalties Relating to CT.gov Databank</a:t>
            </a:r>
            <a:r>
              <a:rPr lang="en-US" sz="2400" dirty="0">
                <a:latin typeface="Arial" charset="0"/>
                <a:cs typeface="Arial" charset="0"/>
              </a:rPr>
              <a:t> </a:t>
            </a:r>
            <a:r>
              <a:rPr lang="en-US" u="sng" dirty="0">
                <a:hlinkClick r:id="rId3"/>
              </a:rPr>
              <a:t>https://www.fda.gov/media/113361/download</a:t>
            </a:r>
            <a:endParaRPr lang="en-US" dirty="0">
              <a:latin typeface="Arial" charset="0"/>
              <a:cs typeface="Arial" charset="0"/>
            </a:endParaRPr>
          </a:p>
          <a:p>
            <a:pPr>
              <a:buFont typeface="Wingdings" panose="05000000000000000000" pitchFamily="2" charset="2"/>
              <a:buChar char="§"/>
            </a:pPr>
            <a:r>
              <a:rPr lang="en-US" dirty="0">
                <a:latin typeface="Arial" charset="0"/>
                <a:cs typeface="Arial" charset="0"/>
              </a:rPr>
              <a:t>Seife et al. v. HHS et al. </a:t>
            </a:r>
            <a:r>
              <a:rPr lang="en-US" sz="2400" dirty="0">
                <a:latin typeface="Arial" charset="0"/>
                <a:cs typeface="Arial" charset="0"/>
                <a:hlinkClick r:id="rId4"/>
              </a:rPr>
              <a:t>https://clinicaltrials.gov/ct2/manage-recs/faq#fr_41</a:t>
            </a:r>
            <a:endParaRPr lang="en-US" sz="2400" dirty="0">
              <a:latin typeface="Arial" charset="0"/>
              <a:cs typeface="Arial" charset="0"/>
            </a:endParaRPr>
          </a:p>
          <a:p>
            <a:pPr>
              <a:buFont typeface="Wingdings" panose="05000000000000000000" pitchFamily="2" charset="2"/>
              <a:buChar char="§"/>
            </a:pPr>
            <a:r>
              <a:rPr lang="en-US" sz="2400" dirty="0">
                <a:latin typeface="Arial" charset="0"/>
                <a:cs typeface="Arial" charset="0"/>
              </a:rPr>
              <a:t>FAQ’s on ClinicalTrials.gov </a:t>
            </a:r>
            <a:r>
              <a:rPr lang="en-US" sz="2400" u="sng" dirty="0">
                <a:solidFill>
                  <a:srgbClr val="0563C1"/>
                </a:solidFill>
                <a:effectLst/>
                <a:latin typeface="Calibri" panose="020F0502020204030204" pitchFamily="34" charset="0"/>
                <a:ea typeface="Calibri" panose="020F0502020204030204" pitchFamily="34" charset="0"/>
                <a:hlinkClick r:id="rId5"/>
              </a:rPr>
              <a:t>https://www.clinicaltrials.gov/ct2/manage-recs/faq</a:t>
            </a:r>
            <a:endParaRPr lang="en-US" sz="2400" u="sng" dirty="0">
              <a:solidFill>
                <a:srgbClr val="0563C1"/>
              </a:solidFill>
              <a:effectLst/>
              <a:latin typeface="Calibri" panose="020F0502020204030204" pitchFamily="34" charset="0"/>
              <a:ea typeface="Calibri" panose="020F0502020204030204" pitchFamily="34" charset="0"/>
            </a:endParaRPr>
          </a:p>
          <a:p>
            <a:pPr>
              <a:buFont typeface="Wingdings" panose="05000000000000000000" pitchFamily="2" charset="2"/>
              <a:buChar char="§"/>
            </a:pPr>
            <a:endParaRPr lang="en-US" sz="2400" dirty="0">
              <a:latin typeface="Arial" charset="0"/>
              <a:cs typeface="Arial" charset="0"/>
            </a:endParaRPr>
          </a:p>
          <a:p>
            <a:pPr marL="0" indent="0">
              <a:buNone/>
            </a:pPr>
            <a:endParaRPr lang="en-US" dirty="0">
              <a:latin typeface="Arial" charset="0"/>
              <a:cs typeface="Arial" charset="0"/>
            </a:endParaRPr>
          </a:p>
          <a:p>
            <a:pPr>
              <a:buFont typeface="Wingdings" pitchFamily="2" charset="2"/>
              <a:buChar char="Ø"/>
            </a:pPr>
            <a:endParaRPr lang="en-US" dirty="0">
              <a:latin typeface="Arial" charset="0"/>
              <a:cs typeface="Arial" charset="0"/>
            </a:endParaRPr>
          </a:p>
          <a:p>
            <a:endParaRPr lang="en-US" dirty="0"/>
          </a:p>
        </p:txBody>
      </p:sp>
    </p:spTree>
    <p:extLst>
      <p:ext uri="{BB962C8B-B14F-4D97-AF65-F5344CB8AC3E}">
        <p14:creationId xmlns:p14="http://schemas.microsoft.com/office/powerpoint/2010/main" val="3359189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Information</a:t>
            </a:r>
          </a:p>
        </p:txBody>
      </p:sp>
      <p:sp>
        <p:nvSpPr>
          <p:cNvPr id="3" name="Content Placeholder 2"/>
          <p:cNvSpPr>
            <a:spLocks noGrp="1"/>
          </p:cNvSpPr>
          <p:nvPr>
            <p:ph sz="quarter" idx="11"/>
          </p:nvPr>
        </p:nvSpPr>
        <p:spPr/>
        <p:txBody>
          <a:bodyPr/>
          <a:lstStyle/>
          <a:p>
            <a:pPr marL="0" indent="0">
              <a:buNone/>
            </a:pPr>
            <a:r>
              <a:rPr lang="en-US" dirty="0"/>
              <a:t>Lisa King</a:t>
            </a:r>
          </a:p>
          <a:p>
            <a:pPr marL="342900" lvl="1" indent="0">
              <a:buNone/>
            </a:pPr>
            <a:r>
              <a:rPr lang="en-US" dirty="0"/>
              <a:t>Phone: 240-760-6019</a:t>
            </a:r>
          </a:p>
          <a:p>
            <a:pPr marL="342900" lvl="1" indent="0">
              <a:buNone/>
            </a:pPr>
            <a:r>
              <a:rPr lang="en-US" dirty="0"/>
              <a:t>Email: kingl@mail.nih.gov</a:t>
            </a:r>
          </a:p>
          <a:p>
            <a:pPr marL="0" indent="0">
              <a:buNone/>
            </a:pPr>
            <a:endParaRPr lang="en-US" dirty="0"/>
          </a:p>
        </p:txBody>
      </p:sp>
    </p:spTree>
    <p:extLst>
      <p:ext uri="{BB962C8B-B14F-4D97-AF65-F5344CB8AC3E}">
        <p14:creationId xmlns:p14="http://schemas.microsoft.com/office/powerpoint/2010/main" val="1858348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A8857-A86E-4729-BC87-4F196CBFA785}"/>
              </a:ext>
            </a:extLst>
          </p:cNvPr>
          <p:cNvSpPr>
            <a:spLocks noGrp="1"/>
          </p:cNvSpPr>
          <p:nvPr>
            <p:ph type="title"/>
          </p:nvPr>
        </p:nvSpPr>
        <p:spPr>
          <a:xfrm>
            <a:off x="493776" y="415544"/>
            <a:ext cx="8165592" cy="3455120"/>
          </a:xfrm>
        </p:spPr>
        <p:txBody>
          <a:bodyPr/>
          <a:lstStyle/>
          <a:p>
            <a:pPr algn="ctr"/>
            <a:br>
              <a:rPr lang="en-US" dirty="0"/>
            </a:br>
            <a:r>
              <a:rPr lang="en-US" sz="9600" dirty="0">
                <a:solidFill>
                  <a:schemeClr val="accent3"/>
                </a:solidFill>
              </a:rPr>
              <a:t>Thank you!</a:t>
            </a:r>
          </a:p>
        </p:txBody>
      </p:sp>
    </p:spTree>
    <p:extLst>
      <p:ext uri="{BB962C8B-B14F-4D97-AF65-F5344CB8AC3E}">
        <p14:creationId xmlns:p14="http://schemas.microsoft.com/office/powerpoint/2010/main" val="256282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NIH Policy</a:t>
            </a:r>
          </a:p>
        </p:txBody>
      </p:sp>
      <p:sp>
        <p:nvSpPr>
          <p:cNvPr id="3" name="Content Placeholder 2"/>
          <p:cNvSpPr>
            <a:spLocks noGrp="1"/>
          </p:cNvSpPr>
          <p:nvPr>
            <p:ph sz="quarter" idx="11"/>
          </p:nvPr>
        </p:nvSpPr>
        <p:spPr>
          <a:xfrm>
            <a:off x="493776" y="922136"/>
            <a:ext cx="8165592" cy="4800600"/>
          </a:xfrm>
        </p:spPr>
        <p:txBody>
          <a:bodyPr>
            <a:normAutofit fontScale="70000" lnSpcReduction="20000"/>
          </a:bodyPr>
          <a:lstStyle/>
          <a:p>
            <a:r>
              <a:rPr lang="en-US" sz="2400" dirty="0"/>
              <a:t>Effective January 18, 2017</a:t>
            </a:r>
          </a:p>
          <a:p>
            <a:r>
              <a:rPr lang="en-US" sz="2400" b="1" i="1" dirty="0"/>
              <a:t>ALL</a:t>
            </a:r>
            <a:r>
              <a:rPr lang="en-US" sz="2400" dirty="0"/>
              <a:t> clinical trials funded by NIH will register and report trial results in Clincaltrials.gov</a:t>
            </a:r>
          </a:p>
          <a:p>
            <a:r>
              <a:rPr lang="en-US" sz="2400" dirty="0"/>
              <a:t>NIH clinical trial definition:</a:t>
            </a:r>
          </a:p>
          <a:p>
            <a:pPr lvl="1"/>
            <a:r>
              <a:rPr lang="en-US" sz="2000" dirty="0"/>
              <a:t>A research study in which one or more human subjects are prospectively assigned to one or more interventions (which may include placebo or other control) to evaluate the effects of those interventions on health-related biomedical or behavioral outcomes.</a:t>
            </a:r>
          </a:p>
          <a:p>
            <a:pPr lvl="1"/>
            <a:r>
              <a:rPr lang="en-US" sz="2000" dirty="0"/>
              <a:t>Interventions include:</a:t>
            </a:r>
          </a:p>
          <a:p>
            <a:pPr lvl="2"/>
            <a:r>
              <a:rPr lang="en-US" sz="2000" dirty="0"/>
              <a:t>drugs/small molecules/compounds, biologics, devices</a:t>
            </a:r>
          </a:p>
          <a:p>
            <a:pPr lvl="2"/>
            <a:r>
              <a:rPr lang="en-US" sz="2000" dirty="0"/>
              <a:t>procedures (e.g., surgical techniques)</a:t>
            </a:r>
          </a:p>
          <a:p>
            <a:pPr lvl="2"/>
            <a:r>
              <a:rPr lang="en-US" sz="2000" dirty="0"/>
              <a:t>delivery systems (e.g., telemedicine, face-to-face interviews)</a:t>
            </a:r>
          </a:p>
          <a:p>
            <a:pPr lvl="2"/>
            <a:r>
              <a:rPr lang="en-US" sz="2000" dirty="0"/>
              <a:t>strategies to change health-related behavior (e.g., diet, cognitive therapy, exercise, development of new habits)</a:t>
            </a:r>
          </a:p>
          <a:p>
            <a:pPr lvl="2"/>
            <a:r>
              <a:rPr lang="en-US" sz="2000" dirty="0"/>
              <a:t>treatment strategies</a:t>
            </a:r>
          </a:p>
          <a:p>
            <a:pPr lvl="2"/>
            <a:r>
              <a:rPr lang="en-US" sz="2000" dirty="0"/>
              <a:t>prevention strategies</a:t>
            </a:r>
          </a:p>
          <a:p>
            <a:pPr lvl="2"/>
            <a:r>
              <a:rPr lang="en-US" sz="2000" dirty="0"/>
              <a:t>diagnostic strategies</a:t>
            </a:r>
          </a:p>
        </p:txBody>
      </p:sp>
    </p:spTree>
    <p:extLst>
      <p:ext uri="{BB962C8B-B14F-4D97-AF65-F5344CB8AC3E}">
        <p14:creationId xmlns:p14="http://schemas.microsoft.com/office/powerpoint/2010/main" val="2988526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 we report?</a:t>
            </a:r>
          </a:p>
        </p:txBody>
      </p:sp>
      <p:sp>
        <p:nvSpPr>
          <p:cNvPr id="3" name="Content Placeholder 2"/>
          <p:cNvSpPr>
            <a:spLocks noGrp="1"/>
          </p:cNvSpPr>
          <p:nvPr>
            <p:ph sz="quarter" idx="11"/>
          </p:nvPr>
        </p:nvSpPr>
        <p:spPr/>
        <p:txBody>
          <a:bodyPr/>
          <a:lstStyle/>
          <a:p>
            <a:r>
              <a:rPr lang="en-US" sz="3200" dirty="0"/>
              <a:t>It’s the law</a:t>
            </a:r>
          </a:p>
          <a:p>
            <a:r>
              <a:rPr lang="en-US" sz="3200" dirty="0"/>
              <a:t>Inform clinicians and the public about clinical trial results</a:t>
            </a:r>
          </a:p>
          <a:p>
            <a:pPr lvl="1"/>
            <a:r>
              <a:rPr lang="en-US" sz="2800" dirty="0"/>
              <a:t>Transparency</a:t>
            </a:r>
          </a:p>
          <a:p>
            <a:pPr lvl="2"/>
            <a:r>
              <a:rPr lang="en-US" sz="2800" dirty="0"/>
              <a:t>Report positive and negative trials </a:t>
            </a:r>
          </a:p>
          <a:p>
            <a:pPr lvl="1"/>
            <a:r>
              <a:rPr lang="en-US" sz="2800" dirty="0"/>
              <a:t>Reduce redundancy</a:t>
            </a:r>
          </a:p>
        </p:txBody>
      </p:sp>
    </p:spTree>
    <p:extLst>
      <p:ext uri="{BB962C8B-B14F-4D97-AF65-F5344CB8AC3E}">
        <p14:creationId xmlns:p14="http://schemas.microsoft.com/office/powerpoint/2010/main" val="3065899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1003440"/>
            <a:ext cx="8165592" cy="423193"/>
          </a:xfrm>
        </p:spPr>
        <p:txBody>
          <a:bodyPr/>
          <a:lstStyle/>
          <a:p>
            <a:r>
              <a:rPr lang="en-US" dirty="0"/>
              <a:t>Role of OPS in Complying with FDAAA &amp; NIH Policy</a:t>
            </a:r>
          </a:p>
        </p:txBody>
      </p:sp>
      <p:sp>
        <p:nvSpPr>
          <p:cNvPr id="3" name="Content Placeholder 2"/>
          <p:cNvSpPr>
            <a:spLocks noGrp="1"/>
          </p:cNvSpPr>
          <p:nvPr>
            <p:ph sz="quarter" idx="11"/>
          </p:nvPr>
        </p:nvSpPr>
        <p:spPr>
          <a:xfrm>
            <a:off x="493776" y="1689391"/>
            <a:ext cx="8165592" cy="4800600"/>
          </a:xfrm>
        </p:spPr>
        <p:txBody>
          <a:bodyPr>
            <a:normAutofit lnSpcReduction="10000"/>
          </a:bodyPr>
          <a:lstStyle/>
          <a:p>
            <a:pPr>
              <a:spcBef>
                <a:spcPts val="0"/>
              </a:spcBef>
            </a:pPr>
            <a:r>
              <a:rPr lang="en-US" sz="2800" dirty="0"/>
              <a:t>Serve as the Intramural Liaison for Clinicaltrials.gov </a:t>
            </a:r>
          </a:p>
          <a:p>
            <a:pPr>
              <a:spcBef>
                <a:spcPts val="0"/>
              </a:spcBef>
            </a:pPr>
            <a:r>
              <a:rPr lang="en-US" dirty="0"/>
              <a:t>Serve as Administrator for Protocol Registration System (PRS) </a:t>
            </a:r>
          </a:p>
          <a:p>
            <a:pPr lvl="1">
              <a:spcBef>
                <a:spcPts val="0"/>
              </a:spcBef>
            </a:pPr>
            <a:r>
              <a:rPr lang="en-US" dirty="0"/>
              <a:t>Register Protocols </a:t>
            </a:r>
          </a:p>
          <a:p>
            <a:pPr lvl="2">
              <a:spcBef>
                <a:spcPts val="0"/>
              </a:spcBef>
            </a:pPr>
            <a:r>
              <a:rPr lang="en-US" dirty="0"/>
              <a:t>Send PI ClinicalTrials.gov registration alert </a:t>
            </a:r>
          </a:p>
          <a:p>
            <a:pPr lvl="2">
              <a:spcBef>
                <a:spcPts val="0"/>
              </a:spcBef>
            </a:pPr>
            <a:r>
              <a:rPr lang="en-US" dirty="0"/>
              <a:t>Send PI reminders for results information reporting</a:t>
            </a:r>
          </a:p>
          <a:p>
            <a:pPr lvl="2">
              <a:spcBef>
                <a:spcPts val="0"/>
              </a:spcBef>
            </a:pPr>
            <a:r>
              <a:rPr lang="en-US" dirty="0"/>
              <a:t>Serve as the “Responsible Party” </a:t>
            </a:r>
          </a:p>
          <a:p>
            <a:pPr lvl="2"/>
            <a:r>
              <a:rPr lang="en-US" dirty="0"/>
              <a:t>When it is time to report results, switch RP to PI and send ClinicalTrials.gov log-in information</a:t>
            </a:r>
          </a:p>
          <a:p>
            <a:pPr>
              <a:spcBef>
                <a:spcPts val="0"/>
              </a:spcBef>
            </a:pPr>
            <a:r>
              <a:rPr lang="en-US" sz="2800" dirty="0"/>
              <a:t>Monitor for Compliance</a:t>
            </a:r>
          </a:p>
          <a:p>
            <a:pPr>
              <a:spcBef>
                <a:spcPts val="0"/>
              </a:spcBef>
            </a:pPr>
            <a:endParaRPr lang="en-US" sz="2800" dirty="0"/>
          </a:p>
        </p:txBody>
      </p:sp>
    </p:spTree>
    <p:extLst>
      <p:ext uri="{BB962C8B-B14F-4D97-AF65-F5344CB8AC3E}">
        <p14:creationId xmlns:p14="http://schemas.microsoft.com/office/powerpoint/2010/main" val="907805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276" y="780204"/>
            <a:ext cx="8165592" cy="423193"/>
          </a:xfrm>
        </p:spPr>
        <p:txBody>
          <a:bodyPr/>
          <a:lstStyle/>
          <a:p>
            <a:r>
              <a:rPr lang="en-US" sz="4000" b="1" dirty="0">
                <a:solidFill>
                  <a:schemeClr val="accent4"/>
                </a:solidFill>
              </a:rPr>
              <a:t>Protocols Posted by NIHCC</a:t>
            </a:r>
          </a:p>
        </p:txBody>
      </p:sp>
      <p:pic>
        <p:nvPicPr>
          <p:cNvPr id="5" name="Picture 4"/>
          <p:cNvPicPr>
            <a:picLocks noChangeAspect="1"/>
          </p:cNvPicPr>
          <p:nvPr/>
        </p:nvPicPr>
        <p:blipFill rotWithShape="1">
          <a:blip r:embed="rId2"/>
          <a:srcRect l="2299" t="15330" r="5000" b="10843"/>
          <a:stretch/>
        </p:blipFill>
        <p:spPr>
          <a:xfrm>
            <a:off x="407276" y="1541139"/>
            <a:ext cx="8476593" cy="4235669"/>
          </a:xfrm>
          <a:prstGeom prst="rect">
            <a:avLst/>
          </a:prstGeom>
        </p:spPr>
      </p:pic>
      <p:sp>
        <p:nvSpPr>
          <p:cNvPr id="4" name="Oval 3"/>
          <p:cNvSpPr/>
          <p:nvPr/>
        </p:nvSpPr>
        <p:spPr>
          <a:xfrm>
            <a:off x="110952" y="4749303"/>
            <a:ext cx="5148755" cy="5675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6392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Graphical user interface, application, Word&#10;&#10;Description automatically generated">
            <a:extLst>
              <a:ext uri="{FF2B5EF4-FFF2-40B4-BE49-F238E27FC236}">
                <a16:creationId xmlns:a16="http://schemas.microsoft.com/office/drawing/2014/main" id="{B19B00B6-E5FB-6FFB-7D08-C49C500AADE1}"/>
              </a:ext>
            </a:extLst>
          </p:cNvPr>
          <p:cNvPicPr>
            <a:picLocks noGrp="1" noChangeAspect="1"/>
          </p:cNvPicPr>
          <p:nvPr>
            <p:ph idx="1"/>
          </p:nvPr>
        </p:nvPicPr>
        <p:blipFill>
          <a:blip r:embed="rId2"/>
          <a:stretch>
            <a:fillRect/>
          </a:stretch>
        </p:blipFill>
        <p:spPr>
          <a:xfrm>
            <a:off x="129058" y="830311"/>
            <a:ext cx="8885883" cy="4113034"/>
          </a:xfrm>
        </p:spPr>
      </p:pic>
    </p:spTree>
    <p:extLst>
      <p:ext uri="{BB962C8B-B14F-4D97-AF65-F5344CB8AC3E}">
        <p14:creationId xmlns:p14="http://schemas.microsoft.com/office/powerpoint/2010/main" val="390965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926822"/>
            <a:ext cx="8165592" cy="423193"/>
          </a:xfrm>
        </p:spPr>
        <p:txBody>
          <a:bodyPr/>
          <a:lstStyle/>
          <a:p>
            <a:r>
              <a:rPr lang="en-US" dirty="0"/>
              <a:t>Updating Protocol Information </a:t>
            </a:r>
          </a:p>
        </p:txBody>
      </p:sp>
      <p:sp>
        <p:nvSpPr>
          <p:cNvPr id="3" name="Content Placeholder 2"/>
          <p:cNvSpPr>
            <a:spLocks noGrp="1"/>
          </p:cNvSpPr>
          <p:nvPr>
            <p:ph sz="quarter" idx="11"/>
          </p:nvPr>
        </p:nvSpPr>
        <p:spPr/>
        <p:txBody>
          <a:bodyPr/>
          <a:lstStyle/>
          <a:p>
            <a:pPr>
              <a:spcBef>
                <a:spcPts val="0"/>
              </a:spcBef>
            </a:pPr>
            <a:r>
              <a:rPr lang="en-US" dirty="0"/>
              <a:t>Nightly feed from Clinical Center’s </a:t>
            </a:r>
            <a:r>
              <a:rPr lang="en-US" dirty="0" err="1"/>
              <a:t>Protrak</a:t>
            </a:r>
            <a:r>
              <a:rPr lang="en-US" dirty="0"/>
              <a:t> Query System (PQS)</a:t>
            </a:r>
          </a:p>
          <a:p>
            <a:pPr lvl="1">
              <a:spcBef>
                <a:spcPts val="0"/>
              </a:spcBef>
            </a:pPr>
            <a:r>
              <a:rPr lang="en-US" dirty="0"/>
              <a:t>Continuing Review/Amendments </a:t>
            </a:r>
          </a:p>
          <a:p>
            <a:pPr lvl="1">
              <a:spcBef>
                <a:spcPts val="0"/>
              </a:spcBef>
            </a:pPr>
            <a:r>
              <a:rPr lang="en-US" dirty="0"/>
              <a:t>Primary completion date (PCD)/study completion date (SCD) updates submitted by the Protocol Support Office (PSO) in PQS</a:t>
            </a:r>
          </a:p>
          <a:p>
            <a:pPr lvl="1">
              <a:spcBef>
                <a:spcPts val="0"/>
              </a:spcBef>
            </a:pPr>
            <a:endParaRPr lang="en-US" dirty="0"/>
          </a:p>
          <a:p>
            <a:pPr marL="0" indent="0">
              <a:spcBef>
                <a:spcPts val="0"/>
              </a:spcBef>
              <a:buNone/>
            </a:pPr>
            <a:endParaRPr lang="en-US" dirty="0"/>
          </a:p>
        </p:txBody>
      </p:sp>
    </p:spTree>
    <p:extLst>
      <p:ext uri="{BB962C8B-B14F-4D97-AF65-F5344CB8AC3E}">
        <p14:creationId xmlns:p14="http://schemas.microsoft.com/office/powerpoint/2010/main" val="214702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521" y="711374"/>
            <a:ext cx="8165592" cy="423193"/>
          </a:xfrm>
        </p:spPr>
        <p:txBody>
          <a:bodyPr/>
          <a:lstStyle/>
          <a:p>
            <a:r>
              <a:rPr lang="en-US" dirty="0"/>
              <a:t>When do we report results data?...</a:t>
            </a:r>
          </a:p>
        </p:txBody>
      </p:sp>
      <p:sp>
        <p:nvSpPr>
          <p:cNvPr id="3" name="Content Placeholder 2"/>
          <p:cNvSpPr>
            <a:spLocks noGrp="1"/>
          </p:cNvSpPr>
          <p:nvPr>
            <p:ph sz="quarter" idx="11"/>
          </p:nvPr>
        </p:nvSpPr>
        <p:spPr>
          <a:xfrm>
            <a:off x="343870" y="1227771"/>
            <a:ext cx="8165592" cy="5220619"/>
          </a:xfrm>
        </p:spPr>
        <p:txBody>
          <a:bodyPr>
            <a:normAutofit/>
          </a:bodyPr>
          <a:lstStyle/>
          <a:p>
            <a:r>
              <a:rPr lang="en-US" sz="2400" dirty="0"/>
              <a:t>Initial results must be reported within 1 year of the primary completion date </a:t>
            </a:r>
          </a:p>
          <a:p>
            <a:pPr lvl="1"/>
            <a:r>
              <a:rPr lang="en-US" sz="2000" dirty="0"/>
              <a:t>Date that the final subject was examined or received an intervention for the purposes of final collection of data for the primary outcome</a:t>
            </a:r>
          </a:p>
          <a:p>
            <a:pPr lvl="1"/>
            <a:r>
              <a:rPr lang="en-US" sz="2000" dirty="0"/>
              <a:t>(2) primary outcomes: report when ALL primary outcomes are completed.</a:t>
            </a:r>
          </a:p>
          <a:p>
            <a:pPr lvl="1"/>
            <a:r>
              <a:rPr lang="en-US" sz="2000" dirty="0"/>
              <a:t>Drug company withdrew drug, PI decided to close study due to slow accrual, PI took over study from a PI who departed the NIH, for example, do not change the reporting deadline. In this case, a study can be out of compliance due to a PCD in the past or have a limited time to report before the deadline</a:t>
            </a:r>
          </a:p>
          <a:p>
            <a:pPr lvl="1"/>
            <a:endParaRPr lang="en-US" sz="1800" dirty="0"/>
          </a:p>
        </p:txBody>
      </p:sp>
    </p:spTree>
    <p:extLst>
      <p:ext uri="{BB962C8B-B14F-4D97-AF65-F5344CB8AC3E}">
        <p14:creationId xmlns:p14="http://schemas.microsoft.com/office/powerpoint/2010/main" val="1544170624"/>
      </p:ext>
    </p:extLst>
  </p:cSld>
  <p:clrMapOvr>
    <a:masterClrMapping/>
  </p:clrMapOvr>
</p:sld>
</file>

<file path=ppt/theme/theme1.xml><?xml version="1.0" encoding="utf-8"?>
<a:theme xmlns:a="http://schemas.openxmlformats.org/drawingml/2006/main" name="NCI PPT Template 4x3 BLUE">
  <a:themeElements>
    <a:clrScheme name="NCI Colors Theme">
      <a:dk1>
        <a:srgbClr val="606060"/>
      </a:dk1>
      <a:lt1>
        <a:srgbClr val="FFFFFF"/>
      </a:lt1>
      <a:dk2>
        <a:srgbClr val="BB0E3D"/>
      </a:dk2>
      <a:lt2>
        <a:srgbClr val="FFFFFF"/>
      </a:lt2>
      <a:accent1>
        <a:srgbClr val="BB0E3D"/>
      </a:accent1>
      <a:accent2>
        <a:srgbClr val="606060"/>
      </a:accent2>
      <a:accent3>
        <a:srgbClr val="123E57"/>
      </a:accent3>
      <a:accent4>
        <a:srgbClr val="2A71A5"/>
      </a:accent4>
      <a:accent5>
        <a:srgbClr val="178DA9"/>
      </a:accent5>
      <a:accent6>
        <a:srgbClr val="009999"/>
      </a:accent6>
      <a:hlink>
        <a:srgbClr val="3F54C9"/>
      </a:hlink>
      <a:folHlink>
        <a:srgbClr val="60606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3024</TotalTime>
  <Words>1560</Words>
  <Application>Microsoft Office PowerPoint</Application>
  <PresentationFormat>On-screen Show (4:3)</PresentationFormat>
  <Paragraphs>177</Paragraphs>
  <Slides>27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-apple-system</vt:lpstr>
      <vt:lpstr>Arial</vt:lpstr>
      <vt:lpstr>Calibri</vt:lpstr>
      <vt:lpstr>Gill Sans MT</vt:lpstr>
      <vt:lpstr>Lucida Grande</vt:lpstr>
      <vt:lpstr>SapientCentroSlab-Light</vt:lpstr>
      <vt:lpstr>Wingdings</vt:lpstr>
      <vt:lpstr>NCI PPT Template 4x3 BLUE</vt:lpstr>
      <vt:lpstr>Gallery</vt:lpstr>
      <vt:lpstr>Introduction to Results Information Reporting</vt:lpstr>
      <vt:lpstr>What is FDAAA?</vt:lpstr>
      <vt:lpstr>NIH Policy</vt:lpstr>
      <vt:lpstr>Why do we report?</vt:lpstr>
      <vt:lpstr>Role of OPS in Complying with FDAAA &amp; NIH Policy</vt:lpstr>
      <vt:lpstr>Protocols Posted by NIHCC</vt:lpstr>
      <vt:lpstr>PowerPoint Presentation</vt:lpstr>
      <vt:lpstr>Updating Protocol Information </vt:lpstr>
      <vt:lpstr>When do we report results data?...</vt:lpstr>
      <vt:lpstr>…When do we report results data?</vt:lpstr>
      <vt:lpstr>Good Cause Extension (GCE)</vt:lpstr>
      <vt:lpstr>*Considerations for GCE </vt:lpstr>
      <vt:lpstr>What do we report?</vt:lpstr>
      <vt:lpstr>What is the Role of the PI?</vt:lpstr>
      <vt:lpstr>What documents will the PI be asked for? </vt:lpstr>
      <vt:lpstr>What happens after we report the data?</vt:lpstr>
      <vt:lpstr>Posting results</vt:lpstr>
      <vt:lpstr>*FDA: Potential Penalties</vt:lpstr>
      <vt:lpstr>*NIH Policy Manual 3007 – Clinical Trial Registration and Results Information Reporting</vt:lpstr>
      <vt:lpstr>The Internet and Social Media</vt:lpstr>
      <vt:lpstr>Things to keep in mind during a clinical trial life cycle</vt:lpstr>
      <vt:lpstr>Example</vt:lpstr>
      <vt:lpstr>M2P2 Resources</vt:lpstr>
      <vt:lpstr>Resources</vt:lpstr>
      <vt:lpstr>Resources</vt:lpstr>
      <vt:lpstr>Contact Information</vt:lpstr>
      <vt:lpstr> Thank you!</vt:lpstr>
    </vt:vector>
  </TitlesOfParts>
  <Company>Sapient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Sapient</dc:creator>
  <cp:lastModifiedBy>Kirby, Tracy (NIH/NCI) [E]</cp:lastModifiedBy>
  <cp:revision>226</cp:revision>
  <cp:lastPrinted>2018-08-01T11:56:50Z</cp:lastPrinted>
  <dcterms:created xsi:type="dcterms:W3CDTF">2013-05-02T18:01:03Z</dcterms:created>
  <dcterms:modified xsi:type="dcterms:W3CDTF">2023-11-14T12:06:24Z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LatestUserAccountName">
    <vt:lpwstr>ctompk</vt:lpwstr>
  </property>
  <property fmtid="{D5CDD505-2E9C-101B-9397-08002B2CF9AE}" pid="3" name="Offisync_UpdateToken">
    <vt:lpwstr>6</vt:lpwstr>
  </property>
  <property fmtid="{D5CDD505-2E9C-101B-9397-08002B2CF9AE}" pid="4" name="Jive_VersionGuid">
    <vt:lpwstr>52528687-c425-4c02-aa36-9dee618be8dc</vt:lpwstr>
  </property>
  <property fmtid="{D5CDD505-2E9C-101B-9397-08002B2CF9AE}" pid="5" name="Offisync_ProviderInitializationData">
    <vt:lpwstr>https://vox.sapient.com</vt:lpwstr>
  </property>
  <property fmtid="{D5CDD505-2E9C-101B-9397-08002B2CF9AE}" pid="6" name="Offisync_ServerID">
    <vt:lpwstr>2a760b3e-54a5-418b-9dd9-555cd32dea45</vt:lpwstr>
  </property>
  <property fmtid="{D5CDD505-2E9C-101B-9397-08002B2CF9AE}" pid="7" name="Offisync_UniqueId">
    <vt:lpwstr>79519</vt:lpwstr>
  </property>
</Properties>
</file>