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ppt/notesSlides/notesSlide18.xml" ContentType="application/vnd.openxmlformats-officedocument.presentationml.notesSlide+xml"/>
  <Override PartName="/ppt/tags/tag6.xml" ContentType="application/vnd.openxmlformats-officedocument.presentationml.tags+xml"/>
  <Override PartName="/ppt/notesSlides/notesSlide19.xml" ContentType="application/vnd.openxmlformats-officedocument.presentationml.notesSlide+xml"/>
  <Override PartName="/ppt/tags/tag7.xml" ContentType="application/vnd.openxmlformats-officedocument.presentationml.tags+xml"/>
  <Override PartName="/ppt/notesSlides/notesSlide20.xml" ContentType="application/vnd.openxmlformats-officedocument.presentationml.notesSlide+xml"/>
  <Override PartName="/ppt/tags/tag8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0.xml" ContentType="application/vnd.openxmlformats-officedocument.presentationml.tags+xml"/>
  <Override PartName="/ppt/notesSlides/notesSlide27.xml" ContentType="application/vnd.openxmlformats-officedocument.presentationml.notesSlide+xml"/>
  <Override PartName="/ppt/tags/tag11.xml" ContentType="application/vnd.openxmlformats-officedocument.presentationml.tags+xml"/>
  <Override PartName="/ppt/notesSlides/notesSlide28.xml" ContentType="application/vnd.openxmlformats-officedocument.presentationml.notesSlide+xml"/>
  <Override PartName="/ppt/tags/tag12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338" r:id="rId2"/>
    <p:sldId id="655" r:id="rId3"/>
    <p:sldId id="624" r:id="rId4"/>
    <p:sldId id="625" r:id="rId5"/>
    <p:sldId id="630" r:id="rId6"/>
    <p:sldId id="629" r:id="rId7"/>
    <p:sldId id="617" r:id="rId8"/>
    <p:sldId id="632" r:id="rId9"/>
    <p:sldId id="628" r:id="rId10"/>
    <p:sldId id="636" r:id="rId11"/>
    <p:sldId id="601" r:id="rId12"/>
    <p:sldId id="652" r:id="rId13"/>
    <p:sldId id="660" r:id="rId14"/>
    <p:sldId id="661" r:id="rId15"/>
    <p:sldId id="662" r:id="rId16"/>
    <p:sldId id="663" r:id="rId17"/>
    <p:sldId id="664" r:id="rId18"/>
    <p:sldId id="665" r:id="rId19"/>
    <p:sldId id="602" r:id="rId20"/>
    <p:sldId id="634" r:id="rId21"/>
    <p:sldId id="648" r:id="rId22"/>
    <p:sldId id="637" r:id="rId23"/>
    <p:sldId id="638" r:id="rId24"/>
    <p:sldId id="639" r:id="rId25"/>
    <p:sldId id="642" r:id="rId26"/>
    <p:sldId id="644" r:id="rId27"/>
    <p:sldId id="645" r:id="rId28"/>
    <p:sldId id="667" r:id="rId29"/>
    <p:sldId id="668" r:id="rId30"/>
    <p:sldId id="646" r:id="rId31"/>
    <p:sldId id="649" r:id="rId32"/>
    <p:sldId id="659" r:id="rId33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D1EE"/>
    <a:srgbClr val="FF6600"/>
    <a:srgbClr val="229DCB"/>
    <a:srgbClr val="FF3300"/>
    <a:srgbClr val="FF00FF"/>
    <a:srgbClr val="00FFCC"/>
    <a:srgbClr val="FF0000"/>
    <a:srgbClr val="FF0066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5847" autoAdjust="0"/>
  </p:normalViewPr>
  <p:slideViewPr>
    <p:cSldViewPr>
      <p:cViewPr varScale="1">
        <p:scale>
          <a:sx n="114" d="100"/>
          <a:sy n="114" d="100"/>
        </p:scale>
        <p:origin x="2456" y="18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82" y="-72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911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5" tIns="45858" rIns="91715" bIns="45858" numCol="1" anchor="t" anchorCtr="0" compatLnSpc="1">
            <a:prstTxWarp prst="textNoShape">
              <a:avLst/>
            </a:prstTxWarp>
          </a:bodyPr>
          <a:lstStyle>
            <a:lvl1pPr algn="l" defTabSz="9175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688" y="0"/>
            <a:ext cx="305911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5" tIns="45858" rIns="91715" bIns="45858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3013"/>
            <a:ext cx="3059113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5" tIns="45858" rIns="91715" bIns="45858" numCol="1" anchor="b" anchorCtr="0" compatLnSpc="1">
            <a:prstTxWarp prst="textNoShape">
              <a:avLst/>
            </a:prstTxWarp>
          </a:bodyPr>
          <a:lstStyle>
            <a:lvl1pPr algn="l" defTabSz="9175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688" y="8863013"/>
            <a:ext cx="305911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5" tIns="45858" rIns="91715" bIns="45858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cs typeface="+mn-cs"/>
              </a:defRPr>
            </a:lvl1pPr>
          </a:lstStyle>
          <a:p>
            <a:pPr>
              <a:defRPr/>
            </a:pPr>
            <a:fld id="{9126A8E1-59C4-6448-A97F-E3AE295D5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1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7" tIns="46578" rIns="93157" bIns="46578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7" tIns="46578" rIns="93157" bIns="46578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A3608FAD-A1EB-FA4B-8908-6063A771C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0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244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027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098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04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211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754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333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430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3746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067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88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449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110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5473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506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6477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837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9702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3352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419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78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CCFED3-4BDF-A34C-AB35-191C87EBEDE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051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6546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4332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12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CCFED3-4BDF-A34C-AB35-191C87EBEDE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72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CCFED3-4BDF-A34C-AB35-191C87EBEDE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34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CCFED3-4BDF-A34C-AB35-191C87EBEDE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41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08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386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8CE64BB-192A-6642-B872-BA004CCA4E2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91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FA47C-F991-864A-93D3-C162FED35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9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0BD5C-B789-3542-8C87-373C1E218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41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7DECE-280B-F54A-B821-75700BC7B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43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CE03B-2A18-2A40-B1F5-6B3199104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5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ED4F8-A49B-1842-8E8E-C8CB5F304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7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E0FC5-1AB5-3A4F-AEE5-3889CC944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25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7602A-57A4-1C46-A7DA-FB656779B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0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3046D-1F11-914D-9C01-60376C875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2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41E5C-A064-864A-894E-050C54DA4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83E25-5085-C045-BC4F-5FD439876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33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A3B83-A86D-AF41-9732-E4E62213C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0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DDAFF-8CDA-C342-B29A-19D180FB4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0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A07747C-F9FE-0247-B316-4BE01E241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nci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990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Line 3"/>
          <p:cNvSpPr>
            <a:spLocks noChangeShapeType="1"/>
          </p:cNvSpPr>
          <p:nvPr/>
        </p:nvSpPr>
        <p:spPr bwMode="auto">
          <a:xfrm>
            <a:off x="1524000" y="457200"/>
            <a:ext cx="7391400" cy="0"/>
          </a:xfrm>
          <a:prstGeom prst="line">
            <a:avLst/>
          </a:prstGeom>
          <a:noFill/>
          <a:ln w="57150" cmpd="thickThin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152400" y="1447800"/>
            <a:ext cx="8839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 dirty="0"/>
              <a:t>Dimension Reduction Methods:</a:t>
            </a:r>
          </a:p>
          <a:p>
            <a:r>
              <a:rPr lang="en-US" sz="2800" b="1" dirty="0"/>
              <a:t>From PCA To TSNE And UMAP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Maxwell Lee</a:t>
            </a:r>
          </a:p>
          <a:p>
            <a:endParaRPr lang="en-US" dirty="0"/>
          </a:p>
          <a:p>
            <a:r>
              <a:rPr lang="en-US" dirty="0"/>
              <a:t>High-dimension Data Analysis Group</a:t>
            </a:r>
          </a:p>
          <a:p>
            <a:r>
              <a:rPr lang="en-US" dirty="0"/>
              <a:t>Laboratory of Cancer Biology and Genetics</a:t>
            </a:r>
          </a:p>
          <a:p>
            <a:r>
              <a:rPr lang="en-US" dirty="0"/>
              <a:t>Center for Cancer Research</a:t>
            </a:r>
          </a:p>
          <a:p>
            <a:r>
              <a:rPr lang="en-US" dirty="0"/>
              <a:t>National Cancer Institute</a:t>
            </a:r>
          </a:p>
          <a:p>
            <a:endParaRPr lang="en-US" dirty="0"/>
          </a:p>
          <a:p>
            <a:r>
              <a:rPr lang="en-US" dirty="0"/>
              <a:t>April 16, 2020</a:t>
            </a:r>
          </a:p>
        </p:txBody>
      </p:sp>
    </p:spTree>
  </p:cSld>
  <p:clrMapOvr>
    <a:masterClrMapping/>
  </p:clrMapOvr>
  <p:transition spd="slow" advTm="347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176B108-8311-ED4A-814D-2207A3923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" y="512057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Principal Component Analysis (PCA)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9F5D518-9529-874B-B90C-0F1554242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964" y="6096000"/>
            <a:ext cx="7315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Karl Pearson 1901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85FD3C-AE4C-2643-BDB1-561EB92B6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578" y="2420405"/>
            <a:ext cx="3162300" cy="302677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E391C4E-2075-4C40-9FB7-77B78F14A04D}"/>
              </a:ext>
            </a:extLst>
          </p:cNvPr>
          <p:cNvGrpSpPr/>
          <p:nvPr/>
        </p:nvGrpSpPr>
        <p:grpSpPr>
          <a:xfrm>
            <a:off x="4511558" y="1502657"/>
            <a:ext cx="2344438" cy="1037927"/>
            <a:chOff x="4914256" y="1362373"/>
            <a:chExt cx="2344438" cy="1037927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A218706-291C-8546-B354-E49C673F581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556979" y="2159943"/>
              <a:ext cx="228600" cy="24035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D9A24B1-FCD7-0147-A67C-82776A78E003}"/>
                </a:ext>
              </a:extLst>
            </p:cNvPr>
            <p:cNvGrpSpPr/>
            <p:nvPr/>
          </p:nvGrpSpPr>
          <p:grpSpPr>
            <a:xfrm>
              <a:off x="4914256" y="1362373"/>
              <a:ext cx="2344438" cy="1037927"/>
              <a:chOff x="4914256" y="1362373"/>
              <a:chExt cx="2344438" cy="1037927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87FFC22C-AF32-CC4F-95A8-BC289896EE62}"/>
                  </a:ext>
                </a:extLst>
              </p:cNvPr>
              <p:cNvCxnSpPr/>
              <p:nvPr/>
            </p:nvCxnSpPr>
            <p:spPr bwMode="auto">
              <a:xfrm flipV="1">
                <a:off x="5791200" y="1866900"/>
                <a:ext cx="609600" cy="53340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1" name="Rectangle 7">
                <a:extLst>
                  <a:ext uri="{FF2B5EF4-FFF2-40B4-BE49-F238E27FC236}">
                    <a16:creationId xmlns:a16="http://schemas.microsoft.com/office/drawing/2014/main" id="{DF3EB340-9D34-A247-A554-63671F736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6191894" y="1362373"/>
                <a:ext cx="10668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PC1</a:t>
                </a:r>
              </a:p>
            </p:txBody>
          </p:sp>
          <p:sp>
            <p:nvSpPr>
              <p:cNvPr id="12" name="Rectangle 7">
                <a:extLst>
                  <a:ext uri="{FF2B5EF4-FFF2-40B4-BE49-F238E27FC236}">
                    <a16:creationId xmlns:a16="http://schemas.microsoft.com/office/drawing/2014/main" id="{C95F9866-AB99-0F47-9FC2-90E139636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4914256" y="1728148"/>
                <a:ext cx="10668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PC2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C28C5A1-4937-9F4C-A21C-B4A5EB570D0E}"/>
              </a:ext>
            </a:extLst>
          </p:cNvPr>
          <p:cNvGrpSpPr/>
          <p:nvPr/>
        </p:nvGrpSpPr>
        <p:grpSpPr>
          <a:xfrm>
            <a:off x="1219200" y="4396458"/>
            <a:ext cx="1816720" cy="1718652"/>
            <a:chOff x="1219200" y="4396458"/>
            <a:chExt cx="1816720" cy="171865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43B0EC7-727B-064A-B363-20626D52EBD1}"/>
                </a:ext>
              </a:extLst>
            </p:cNvPr>
            <p:cNvGrpSpPr/>
            <p:nvPr/>
          </p:nvGrpSpPr>
          <p:grpSpPr>
            <a:xfrm>
              <a:off x="1600200" y="4800600"/>
              <a:ext cx="914400" cy="914400"/>
              <a:chOff x="1828800" y="5105400"/>
              <a:chExt cx="914400" cy="914400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B1E4467-8E1C-6148-B6CB-9038DA37CE7F}"/>
                  </a:ext>
                </a:extLst>
              </p:cNvPr>
              <p:cNvCxnSpPr/>
              <p:nvPr/>
            </p:nvCxnSpPr>
            <p:spPr bwMode="auto">
              <a:xfrm>
                <a:off x="1828800" y="6019800"/>
                <a:ext cx="9144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174BF43E-9824-E846-BDBE-BC8CF91E63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371600" y="5562600"/>
                <a:ext cx="9144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C477CE6-8B12-7F41-89A2-9E38D88D095E}"/>
                </a:ext>
              </a:extLst>
            </p:cNvPr>
            <p:cNvSpPr txBox="1"/>
            <p:nvPr/>
          </p:nvSpPr>
          <p:spPr>
            <a:xfrm>
              <a:off x="2362200" y="5715000"/>
              <a:ext cx="673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x1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18A01B6-0463-3B48-8A80-5F5EE1279B27}"/>
                </a:ext>
              </a:extLst>
            </p:cNvPr>
            <p:cNvSpPr txBox="1"/>
            <p:nvPr/>
          </p:nvSpPr>
          <p:spPr>
            <a:xfrm>
              <a:off x="1219200" y="4396458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x2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3626650"/>
      </p:ext>
    </p:extLst>
  </p:cSld>
  <p:clrMapOvr>
    <a:masterClrMapping/>
  </p:clrMapOvr>
  <p:transition spd="slow" advTm="111686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1295400"/>
            <a:ext cx="5524500" cy="4711700"/>
          </a:xfrm>
          <a:prstGeom prst="rect">
            <a:avLst/>
          </a:prstGeom>
        </p:spPr>
      </p:pic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" y="2667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Principal Component Analysis (PCA)</a:t>
            </a:r>
          </a:p>
        </p:txBody>
      </p:sp>
    </p:spTree>
    <p:extLst>
      <p:ext uri="{BB962C8B-B14F-4D97-AF65-F5344CB8AC3E}">
        <p14:creationId xmlns:p14="http://schemas.microsoft.com/office/powerpoint/2010/main" val="559594666"/>
      </p:ext>
    </p:extLst>
  </p:cSld>
  <p:clrMapOvr>
    <a:masterClrMapping/>
  </p:clrMapOvr>
  <p:transition spd="slow" advTm="7110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66700" y="3048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Geometric View Of PCA: Rotation Of Coordinates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E1E551-CAF2-7F40-9DEC-79D7A166B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838200"/>
            <a:ext cx="5715000" cy="5715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9B478D5-0160-3444-A7B3-710DF64A507E}"/>
              </a:ext>
            </a:extLst>
          </p:cNvPr>
          <p:cNvGrpSpPr/>
          <p:nvPr/>
        </p:nvGrpSpPr>
        <p:grpSpPr>
          <a:xfrm>
            <a:off x="6253675" y="832756"/>
            <a:ext cx="1792843" cy="753438"/>
            <a:chOff x="5910775" y="870231"/>
            <a:chExt cx="1792843" cy="75343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05AB9FF-DE8C-1746-9E81-52F431B84E6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13337" y="1345320"/>
              <a:ext cx="302845" cy="2783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Rectangle 7">
              <a:extLst>
                <a:ext uri="{FF2B5EF4-FFF2-40B4-BE49-F238E27FC236}">
                  <a16:creationId xmlns:a16="http://schemas.microsoft.com/office/drawing/2014/main" id="{9E832BE7-84E9-524D-8E19-B76655EC00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724603" y="958893"/>
              <a:ext cx="9687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600" dirty="0"/>
                <a:t>PC1</a:t>
              </a:r>
            </a:p>
          </p:txBody>
        </p:sp>
        <p:sp>
          <p:nvSpPr>
            <p:cNvPr id="17" name="Rectangle 7">
              <a:extLst>
                <a:ext uri="{FF2B5EF4-FFF2-40B4-BE49-F238E27FC236}">
                  <a16:creationId xmlns:a16="http://schemas.microsoft.com/office/drawing/2014/main" id="{6C969074-AC65-C943-95E5-35594E31E3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5910775" y="1218810"/>
              <a:ext cx="112177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600" dirty="0"/>
                <a:t>PC2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25DBB25-8609-D840-8B1B-E6C70AAD768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61915" y="1472799"/>
              <a:ext cx="151422" cy="15087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Curved Up Arrow 23">
              <a:extLst>
                <a:ext uri="{FF2B5EF4-FFF2-40B4-BE49-F238E27FC236}">
                  <a16:creationId xmlns:a16="http://schemas.microsoft.com/office/drawing/2014/main" id="{0893BC03-E0ED-8C4A-A7FD-28A0CCA7EF3D}"/>
                </a:ext>
              </a:extLst>
            </p:cNvPr>
            <p:cNvSpPr/>
            <p:nvPr/>
          </p:nvSpPr>
          <p:spPr bwMode="auto">
            <a:xfrm rot="14820000">
              <a:off x="7429994" y="903242"/>
              <a:ext cx="306635" cy="240613"/>
            </a:xfrm>
            <a:prstGeom prst="curvedUpArrow">
              <a:avLst/>
            </a:prstGeom>
            <a:solidFill>
              <a:schemeClr val="tx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395DF0-5766-5244-91E3-787292A6AEF2}"/>
              </a:ext>
            </a:extLst>
          </p:cNvPr>
          <p:cNvGrpSpPr/>
          <p:nvPr/>
        </p:nvGrpSpPr>
        <p:grpSpPr>
          <a:xfrm>
            <a:off x="12754" y="956494"/>
            <a:ext cx="2206083" cy="1032610"/>
            <a:chOff x="152401" y="838200"/>
            <a:chExt cx="2209800" cy="8657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61641CF-13DE-D34D-BBD1-1773DDACE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1" y="838200"/>
              <a:ext cx="2209800" cy="527160"/>
            </a:xfrm>
            <a:prstGeom prst="rect">
              <a:avLst/>
            </a:prstGeom>
          </p:spPr>
        </p:pic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24E295F8-600F-7148-9070-6B145FAB9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774" y="1365360"/>
              <a:ext cx="68579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600" dirty="0"/>
                <a:t>r = </a:t>
              </a:r>
              <a:r>
                <a:rPr lang="en-US" sz="1600" dirty="0">
                  <a:latin typeface="Symbol" pitchFamily="2" charset="2"/>
                </a:rPr>
                <a:t>r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2BEBFC6-654D-F647-A385-70A4ED143310}"/>
              </a:ext>
            </a:extLst>
          </p:cNvPr>
          <p:cNvSpPr txBox="1"/>
          <p:nvPr/>
        </p:nvSpPr>
        <p:spPr>
          <a:xfrm>
            <a:off x="8011368" y="692203"/>
            <a:ext cx="66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45</a:t>
            </a:r>
            <a:r>
              <a:rPr lang="en-US" sz="1600" baseline="30000" dirty="0"/>
              <a:t>0</a:t>
            </a:r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id="{24913F94-023F-5F46-BBEE-6C5515B66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295" y="3236640"/>
            <a:ext cx="877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/>
              <a:t>n = 100</a:t>
            </a:r>
            <a:endParaRPr lang="en-US" sz="160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83682929"/>
      </p:ext>
    </p:extLst>
  </p:cSld>
  <p:clrMapOvr>
    <a:masterClrMapping/>
  </p:clrMapOvr>
  <p:transition spd="slow" advTm="10297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66700" y="3048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PCA: Samples With Two Groups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2880F2-B2DB-9A4B-9E3E-F082D77C61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990600"/>
            <a:ext cx="5715000" cy="57150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B47DE51-0D7A-724A-801C-5D130F4D04F6}"/>
              </a:ext>
            </a:extLst>
          </p:cNvPr>
          <p:cNvGrpSpPr/>
          <p:nvPr/>
        </p:nvGrpSpPr>
        <p:grpSpPr>
          <a:xfrm>
            <a:off x="1859" y="990600"/>
            <a:ext cx="2436541" cy="2704946"/>
            <a:chOff x="1859" y="990600"/>
            <a:chExt cx="2436541" cy="27049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F5454D-00F8-554E-876C-0C58F7D81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277" y="1640140"/>
              <a:ext cx="7233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latin typeface="Symbol" pitchFamily="2" charset="2"/>
                </a:rPr>
                <a:t>r = 0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1146847-A27D-AD42-A7B0-B27EBC6D8B79}"/>
                </a:ext>
              </a:extLst>
            </p:cNvPr>
            <p:cNvGrpSpPr/>
            <p:nvPr/>
          </p:nvGrpSpPr>
          <p:grpSpPr>
            <a:xfrm>
              <a:off x="1859" y="990600"/>
              <a:ext cx="2436541" cy="594682"/>
              <a:chOff x="162240" y="5994400"/>
              <a:chExt cx="3060700" cy="7112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A33D791-791B-954C-B9BB-E9FE47B223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9640" y="6000750"/>
                <a:ext cx="1003300" cy="6985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75C54B81-0027-4A4E-9BD2-DB02DA4314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40" y="5994400"/>
                <a:ext cx="2057400" cy="711200"/>
              </a:xfrm>
              <a:prstGeom prst="rect">
                <a:avLst/>
              </a:prstGeom>
            </p:spPr>
          </p:pic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186016-AF17-9940-B559-2E98F04DA50E}"/>
                </a:ext>
              </a:extLst>
            </p:cNvPr>
            <p:cNvSpPr/>
            <p:nvPr/>
          </p:nvSpPr>
          <p:spPr>
            <a:xfrm>
              <a:off x="233386" y="2033552"/>
              <a:ext cx="190021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solidFill>
                    <a:srgbClr val="FF6600"/>
                  </a:solidFill>
                  <a:latin typeface="+mn-lt"/>
                </a:rPr>
                <a:t>group1</a:t>
              </a:r>
            </a:p>
            <a:p>
              <a:pPr algn="l"/>
              <a:r>
                <a:rPr lang="en-US" sz="1600" dirty="0">
                  <a:solidFill>
                    <a:srgbClr val="FF660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FF6600"/>
                  </a:solidFill>
                  <a:latin typeface="Symbol" pitchFamily="2" charset="2"/>
                </a:rPr>
                <a:t>1</a:t>
              </a:r>
              <a:r>
                <a:rPr lang="en-US" sz="1600" dirty="0">
                  <a:solidFill>
                    <a:srgbClr val="FF660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FF6600"/>
                  </a:solidFill>
                  <a:latin typeface="+mn-lt"/>
                </a:rPr>
                <a:t>(0, 0, 0, 0)</a:t>
              </a:r>
            </a:p>
            <a:p>
              <a:pPr algn="l"/>
              <a:r>
                <a:rPr lang="en-US" sz="1600" dirty="0">
                  <a:solidFill>
                    <a:srgbClr val="FF660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FF6600"/>
                  </a:solidFill>
                  <a:latin typeface="Symbol" pitchFamily="2" charset="2"/>
                </a:rPr>
                <a:t>2</a:t>
              </a:r>
              <a:r>
                <a:rPr lang="en-US" sz="1600" dirty="0">
                  <a:solidFill>
                    <a:srgbClr val="FF660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FF6600"/>
                  </a:solidFill>
                </a:rPr>
                <a:t>(0, 0, 0, 0)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7B7B69-D762-8545-BEE7-714CE6634AB7}"/>
                </a:ext>
              </a:extLst>
            </p:cNvPr>
            <p:cNvSpPr/>
            <p:nvPr/>
          </p:nvSpPr>
          <p:spPr>
            <a:xfrm>
              <a:off x="233386" y="2864549"/>
              <a:ext cx="190021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solidFill>
                    <a:srgbClr val="00D1EE"/>
                  </a:solidFill>
                  <a:latin typeface="+mn-lt"/>
                </a:rPr>
                <a:t>group2</a:t>
              </a:r>
            </a:p>
            <a:p>
              <a:pPr algn="l"/>
              <a:r>
                <a:rPr lang="en-US" sz="1600" dirty="0">
                  <a:solidFill>
                    <a:srgbClr val="00D1EE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00D1EE"/>
                  </a:solidFill>
                  <a:latin typeface="Symbol" pitchFamily="2" charset="2"/>
                </a:rPr>
                <a:t>1</a:t>
              </a:r>
              <a:r>
                <a:rPr lang="en-US" sz="1600" dirty="0">
                  <a:solidFill>
                    <a:srgbClr val="00D1EE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00D1EE"/>
                  </a:solidFill>
                  <a:latin typeface="+mn-lt"/>
                </a:rPr>
                <a:t>(0, 3, 6, 20)</a:t>
              </a:r>
            </a:p>
            <a:p>
              <a:pPr algn="l"/>
              <a:r>
                <a:rPr lang="en-US" sz="1600" dirty="0">
                  <a:solidFill>
                    <a:srgbClr val="00D1EE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00D1EE"/>
                  </a:solidFill>
                  <a:latin typeface="Symbol" pitchFamily="2" charset="2"/>
                </a:rPr>
                <a:t>2</a:t>
              </a:r>
              <a:r>
                <a:rPr lang="en-US" sz="1600" dirty="0">
                  <a:solidFill>
                    <a:srgbClr val="00D1EE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00D1EE"/>
                  </a:solidFill>
                </a:rPr>
                <a:t>(0, 3, 6, 20)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8669471"/>
      </p:ext>
    </p:extLst>
  </p:cSld>
  <p:clrMapOvr>
    <a:masterClrMapping/>
  </p:clrMapOvr>
  <p:transition spd="slow" advTm="17885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66700" y="3048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PCA: Samples With Two Groups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33709E-A2D4-124F-932F-1DF9D4F7BBDA}"/>
              </a:ext>
            </a:extLst>
          </p:cNvPr>
          <p:cNvGrpSpPr/>
          <p:nvPr/>
        </p:nvGrpSpPr>
        <p:grpSpPr>
          <a:xfrm>
            <a:off x="2317171" y="535632"/>
            <a:ext cx="6593443" cy="6250633"/>
            <a:chOff x="1524000" y="535632"/>
            <a:chExt cx="6593443" cy="625063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86B9AAA-CA11-E345-A37D-3926EA9CE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766465"/>
              <a:ext cx="6400800" cy="601980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6A62346-4AB2-6842-BC1D-194DCFABBF3C}"/>
                </a:ext>
              </a:extLst>
            </p:cNvPr>
            <p:cNvGrpSpPr/>
            <p:nvPr/>
          </p:nvGrpSpPr>
          <p:grpSpPr>
            <a:xfrm>
              <a:off x="6324600" y="535632"/>
              <a:ext cx="1792843" cy="753438"/>
              <a:chOff x="5910775" y="870231"/>
              <a:chExt cx="1792843" cy="753438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622A6D5-EA37-D045-8CE0-DE807174A2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713337" y="1345320"/>
                <a:ext cx="302845" cy="27834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7" name="Rectangle 7">
                <a:extLst>
                  <a:ext uri="{FF2B5EF4-FFF2-40B4-BE49-F238E27FC236}">
                    <a16:creationId xmlns:a16="http://schemas.microsoft.com/office/drawing/2014/main" id="{09B7C35A-8C4C-C644-B8A7-0C24BF05E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6724603" y="958893"/>
                <a:ext cx="96874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PC1</a:t>
                </a:r>
              </a:p>
            </p:txBody>
          </p:sp>
          <p:sp>
            <p:nvSpPr>
              <p:cNvPr id="18" name="Rectangle 7">
                <a:extLst>
                  <a:ext uri="{FF2B5EF4-FFF2-40B4-BE49-F238E27FC236}">
                    <a16:creationId xmlns:a16="http://schemas.microsoft.com/office/drawing/2014/main" id="{162EA112-C0B0-6543-8878-8BCC6DDF7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5910775" y="1218810"/>
                <a:ext cx="112177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PC2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0F384CB6-8396-D34A-9D1C-09636DB7DA9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6561915" y="1472799"/>
                <a:ext cx="151422" cy="15087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0" name="Curved Up Arrow 19">
                <a:extLst>
                  <a:ext uri="{FF2B5EF4-FFF2-40B4-BE49-F238E27FC236}">
                    <a16:creationId xmlns:a16="http://schemas.microsoft.com/office/drawing/2014/main" id="{CE3D57AA-5D33-8C4F-B652-F97784BEDB8F}"/>
                  </a:ext>
                </a:extLst>
              </p:cNvPr>
              <p:cNvSpPr/>
              <p:nvPr/>
            </p:nvSpPr>
            <p:spPr bwMode="auto">
              <a:xfrm rot="14820000">
                <a:off x="7429994" y="903242"/>
                <a:ext cx="306635" cy="240613"/>
              </a:xfrm>
              <a:prstGeom prst="curvedUpArrow">
                <a:avLst/>
              </a:prstGeom>
              <a:solidFill>
                <a:schemeClr val="tx1"/>
              </a:solidFill>
              <a:ln w="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E8B5C-8D28-E44E-B0FD-0873224FB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277" y="1640140"/>
            <a:ext cx="7233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Symbol" pitchFamily="2" charset="2"/>
              </a:rPr>
              <a:t>r = 0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68CBC5-75D1-064C-8356-6920A578E759}"/>
              </a:ext>
            </a:extLst>
          </p:cNvPr>
          <p:cNvGrpSpPr/>
          <p:nvPr/>
        </p:nvGrpSpPr>
        <p:grpSpPr>
          <a:xfrm>
            <a:off x="1859" y="990600"/>
            <a:ext cx="2436541" cy="594682"/>
            <a:chOff x="162240" y="5994400"/>
            <a:chExt cx="3060700" cy="7112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11D1F54-9674-0F48-99ED-15B163643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9640" y="6000750"/>
              <a:ext cx="1003300" cy="6985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A598B26-3684-9947-A270-3AB23311F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40" y="5994400"/>
              <a:ext cx="2057400" cy="711200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414A9B2-EFE7-C149-8F44-41A21CB94F3A}"/>
              </a:ext>
            </a:extLst>
          </p:cNvPr>
          <p:cNvSpPr/>
          <p:nvPr/>
        </p:nvSpPr>
        <p:spPr>
          <a:xfrm>
            <a:off x="233386" y="2033552"/>
            <a:ext cx="1900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FF3300"/>
                </a:solidFill>
                <a:latin typeface="+mn-lt"/>
              </a:rPr>
              <a:t>group1</a:t>
            </a:r>
          </a:p>
          <a:p>
            <a:pPr algn="l"/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  <a:latin typeface="Symbol" pitchFamily="2" charset="2"/>
              </a:rPr>
              <a:t>1</a:t>
            </a:r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FF3300"/>
                </a:solidFill>
                <a:latin typeface="+mn-lt"/>
              </a:rPr>
              <a:t>(0, 0)</a:t>
            </a:r>
          </a:p>
          <a:p>
            <a:pPr algn="l"/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  <a:latin typeface="Symbol" pitchFamily="2" charset="2"/>
              </a:rPr>
              <a:t>2</a:t>
            </a:r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FF3300"/>
                </a:solidFill>
              </a:rPr>
              <a:t>(0, 0)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0F5CCA7-E3B8-864B-914C-18A589D75FD3}"/>
              </a:ext>
            </a:extLst>
          </p:cNvPr>
          <p:cNvSpPr/>
          <p:nvPr/>
        </p:nvSpPr>
        <p:spPr>
          <a:xfrm>
            <a:off x="233386" y="2864549"/>
            <a:ext cx="1900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229DCB"/>
                </a:solidFill>
                <a:latin typeface="+mn-lt"/>
              </a:rPr>
              <a:t>group2</a:t>
            </a:r>
          </a:p>
          <a:p>
            <a:pPr algn="l"/>
            <a:r>
              <a:rPr lang="en-US" sz="1600" dirty="0">
                <a:solidFill>
                  <a:srgbClr val="229DCB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229DCB"/>
                </a:solidFill>
                <a:latin typeface="Symbol" pitchFamily="2" charset="2"/>
              </a:rPr>
              <a:t>1</a:t>
            </a:r>
            <a:r>
              <a:rPr lang="en-US" sz="1600" dirty="0">
                <a:solidFill>
                  <a:srgbClr val="229DCB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229DCB"/>
                </a:solidFill>
                <a:latin typeface="+mn-lt"/>
              </a:rPr>
              <a:t>(3, 6)</a:t>
            </a:r>
          </a:p>
          <a:p>
            <a:pPr algn="l"/>
            <a:r>
              <a:rPr lang="en-US" sz="1600" dirty="0">
                <a:solidFill>
                  <a:srgbClr val="229DCB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229DCB"/>
                </a:solidFill>
                <a:latin typeface="Symbol" pitchFamily="2" charset="2"/>
              </a:rPr>
              <a:t>2</a:t>
            </a:r>
            <a:r>
              <a:rPr lang="en-US" sz="1600" dirty="0">
                <a:solidFill>
                  <a:srgbClr val="229DCB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229DCB"/>
                </a:solidFill>
              </a:rPr>
              <a:t>(3, 6)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DE4D42-634E-5A4B-8748-33496964DCB1}"/>
              </a:ext>
            </a:extLst>
          </p:cNvPr>
          <p:cNvSpPr txBox="1"/>
          <p:nvPr/>
        </p:nvSpPr>
        <p:spPr>
          <a:xfrm>
            <a:off x="8394795" y="189863"/>
            <a:ext cx="66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45</a:t>
            </a:r>
            <a:r>
              <a:rPr lang="en-US" sz="1600" baseline="3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033104445"/>
      </p:ext>
    </p:extLst>
  </p:cSld>
  <p:clrMapOvr>
    <a:masterClrMapping/>
  </p:clrMapOvr>
  <p:transition spd="slow" advTm="8157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66700" y="1524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PCA: Samples With Three Groups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9D5A6E-B782-1349-927A-CA406DD405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723" y="643054"/>
            <a:ext cx="6096000" cy="6096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2B292BF-C839-7442-884C-C21BA1589465}"/>
              </a:ext>
            </a:extLst>
          </p:cNvPr>
          <p:cNvGrpSpPr/>
          <p:nvPr/>
        </p:nvGrpSpPr>
        <p:grpSpPr>
          <a:xfrm>
            <a:off x="231388" y="936602"/>
            <a:ext cx="1900214" cy="3794089"/>
            <a:chOff x="231388" y="936602"/>
            <a:chExt cx="1900214" cy="379408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EE0B765-9A31-644A-BB1D-92A79A5D0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315" y="1317602"/>
              <a:ext cx="153568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 err="1">
                  <a:latin typeface="Symbol" pitchFamily="2" charset="2"/>
                </a:rPr>
                <a:t>s</a:t>
              </a:r>
              <a:r>
                <a:rPr lang="en-US" sz="1600" baseline="-25000" dirty="0" err="1">
                  <a:latin typeface="+mj-lt"/>
                </a:rPr>
                <a:t>ii</a:t>
              </a:r>
              <a:r>
                <a:rPr lang="en-US" sz="1600" dirty="0">
                  <a:latin typeface="Symbol" pitchFamily="2" charset="2"/>
                </a:rPr>
                <a:t> = 1</a:t>
              </a:r>
            </a:p>
            <a:p>
              <a:pPr algn="l"/>
              <a:r>
                <a:rPr lang="en-US" sz="1600" dirty="0" err="1">
                  <a:latin typeface="Symbol" pitchFamily="2" charset="2"/>
                </a:rPr>
                <a:t>s</a:t>
              </a:r>
              <a:r>
                <a:rPr lang="en-US" sz="1600" baseline="-25000" dirty="0" err="1"/>
                <a:t>ij</a:t>
              </a:r>
              <a:r>
                <a:rPr lang="en-US" sz="1600" dirty="0">
                  <a:latin typeface="Symbol" pitchFamily="2" charset="2"/>
                </a:rPr>
                <a:t> = 0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744BF8-01F5-7C4C-85A9-5B4EE8699A3C}"/>
                </a:ext>
              </a:extLst>
            </p:cNvPr>
            <p:cNvSpPr/>
            <p:nvPr/>
          </p:nvSpPr>
          <p:spPr>
            <a:xfrm>
              <a:off x="231388" y="2033552"/>
              <a:ext cx="190021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solidFill>
                    <a:srgbClr val="FF3300"/>
                  </a:solidFill>
                  <a:latin typeface="+mn-lt"/>
                </a:rPr>
                <a:t>group1</a:t>
              </a:r>
            </a:p>
            <a:p>
              <a:pPr algn="l"/>
              <a:r>
                <a:rPr lang="en-US" sz="1600" dirty="0">
                  <a:solidFill>
                    <a:srgbClr val="FF330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FF3300"/>
                  </a:solidFill>
                  <a:latin typeface="Symbol" pitchFamily="2" charset="2"/>
                </a:rPr>
                <a:t>1</a:t>
              </a:r>
              <a:r>
                <a:rPr lang="en-US" sz="1600" dirty="0">
                  <a:solidFill>
                    <a:srgbClr val="FF330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FF3300"/>
                  </a:solidFill>
                  <a:latin typeface="+mn-lt"/>
                </a:rPr>
                <a:t>(0, 0, 0, 0)</a:t>
              </a:r>
            </a:p>
            <a:p>
              <a:pPr algn="l"/>
              <a:r>
                <a:rPr lang="en-US" sz="1600" dirty="0">
                  <a:solidFill>
                    <a:srgbClr val="FF330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FF3300"/>
                  </a:solidFill>
                  <a:latin typeface="Symbol" pitchFamily="2" charset="2"/>
                </a:rPr>
                <a:t>2</a:t>
              </a:r>
              <a:r>
                <a:rPr lang="en-US" sz="1600" dirty="0">
                  <a:solidFill>
                    <a:srgbClr val="FF330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FF3300"/>
                  </a:solidFill>
                </a:rPr>
                <a:t>(0, 0, 0, 0)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64A9C4A-73AB-C942-96DB-8AD24EFA812F}"/>
                </a:ext>
              </a:extLst>
            </p:cNvPr>
            <p:cNvSpPr/>
            <p:nvPr/>
          </p:nvSpPr>
          <p:spPr>
            <a:xfrm>
              <a:off x="231388" y="2952861"/>
              <a:ext cx="190021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solidFill>
                    <a:srgbClr val="00B050"/>
                  </a:solidFill>
                  <a:latin typeface="+mn-lt"/>
                </a:rPr>
                <a:t>group2</a:t>
              </a:r>
            </a:p>
            <a:p>
              <a:pPr algn="l"/>
              <a:r>
                <a:rPr lang="en-US" sz="1600" dirty="0">
                  <a:solidFill>
                    <a:srgbClr val="00B05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00B050"/>
                  </a:solidFill>
                  <a:latin typeface="Symbol" pitchFamily="2" charset="2"/>
                </a:rPr>
                <a:t>1</a:t>
              </a:r>
              <a:r>
                <a:rPr lang="en-US" sz="1600" dirty="0">
                  <a:solidFill>
                    <a:srgbClr val="00B05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00B050"/>
                  </a:solidFill>
                  <a:latin typeface="+mn-lt"/>
                </a:rPr>
                <a:t>(0, 3, 6, 20)</a:t>
              </a:r>
            </a:p>
            <a:p>
              <a:pPr algn="l"/>
              <a:r>
                <a:rPr lang="en-US" sz="1600" dirty="0">
                  <a:solidFill>
                    <a:srgbClr val="00B05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00B050"/>
                  </a:solidFill>
                  <a:latin typeface="Symbol" pitchFamily="2" charset="2"/>
                </a:rPr>
                <a:t>2</a:t>
              </a:r>
              <a:r>
                <a:rPr lang="en-US" sz="1600" dirty="0">
                  <a:solidFill>
                    <a:srgbClr val="00B05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00B050"/>
                  </a:solidFill>
                </a:rPr>
                <a:t>(0, 0, 0, 0)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78EDC63-5DD1-2440-B8AA-6A93D3C96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936602"/>
              <a:ext cx="1358900" cy="38100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D68FBD9-8CDE-1840-A467-F2980CFACBDA}"/>
                </a:ext>
              </a:extLst>
            </p:cNvPr>
            <p:cNvSpPr/>
            <p:nvPr/>
          </p:nvSpPr>
          <p:spPr>
            <a:xfrm>
              <a:off x="231388" y="3899694"/>
              <a:ext cx="190021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solidFill>
                    <a:srgbClr val="0070C0"/>
                  </a:solidFill>
                  <a:latin typeface="+mn-lt"/>
                </a:rPr>
                <a:t>group3</a:t>
              </a:r>
            </a:p>
            <a:p>
              <a:pPr algn="l"/>
              <a:r>
                <a:rPr lang="en-US" sz="1600" dirty="0">
                  <a:solidFill>
                    <a:srgbClr val="0070C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0070C0"/>
                  </a:solidFill>
                  <a:latin typeface="Symbol" pitchFamily="2" charset="2"/>
                </a:rPr>
                <a:t>1</a:t>
              </a:r>
              <a:r>
                <a:rPr lang="en-US" sz="1600" dirty="0">
                  <a:solidFill>
                    <a:srgbClr val="0070C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0070C0"/>
                  </a:solidFill>
                  <a:latin typeface="+mn-lt"/>
                </a:rPr>
                <a:t>(0, 0, 0, 0)</a:t>
              </a:r>
            </a:p>
            <a:p>
              <a:pPr algn="l"/>
              <a:r>
                <a:rPr lang="en-US" sz="1600" dirty="0">
                  <a:solidFill>
                    <a:srgbClr val="0070C0"/>
                  </a:solidFill>
                  <a:latin typeface="Symbol" pitchFamily="2" charset="2"/>
                </a:rPr>
                <a:t>m</a:t>
              </a:r>
              <a:r>
                <a:rPr lang="en-US" sz="1600" baseline="-25000" dirty="0">
                  <a:solidFill>
                    <a:srgbClr val="0070C0"/>
                  </a:solidFill>
                  <a:latin typeface="Symbol" pitchFamily="2" charset="2"/>
                </a:rPr>
                <a:t>2</a:t>
              </a:r>
              <a:r>
                <a:rPr lang="en-US" sz="1600" dirty="0">
                  <a:solidFill>
                    <a:srgbClr val="0070C0"/>
                  </a:solidFill>
                  <a:latin typeface="Symbol" pitchFamily="2" charset="2"/>
                </a:rPr>
                <a:t> = </a:t>
              </a:r>
              <a:r>
                <a:rPr lang="en-US" sz="1600" dirty="0">
                  <a:solidFill>
                    <a:srgbClr val="0070C0"/>
                  </a:solidFill>
                </a:rPr>
                <a:t>(0, 3, 6, 20)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4657919"/>
      </p:ext>
    </p:extLst>
  </p:cSld>
  <p:clrMapOvr>
    <a:masterClrMapping/>
  </p:clrMapOvr>
  <p:transition spd="slow" advTm="9590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66700" y="1524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PCA: Samples With Three Groups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AFC4441-D32E-0648-BEDC-98045D74AA26}"/>
              </a:ext>
            </a:extLst>
          </p:cNvPr>
          <p:cNvGrpSpPr/>
          <p:nvPr/>
        </p:nvGrpSpPr>
        <p:grpSpPr>
          <a:xfrm>
            <a:off x="1916685" y="776190"/>
            <a:ext cx="6400800" cy="6015335"/>
            <a:chOff x="1600200" y="690265"/>
            <a:chExt cx="6400800" cy="60153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4C587EC-1AB1-744E-A5A9-3D49194AD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690265"/>
              <a:ext cx="6400800" cy="6015335"/>
            </a:xfrm>
            <a:prstGeom prst="rect">
              <a:avLst/>
            </a:prstGeom>
          </p:spPr>
        </p:pic>
        <p:sp>
          <p:nvSpPr>
            <p:cNvPr id="9" name="Curved Up Arrow 8">
              <a:extLst>
                <a:ext uri="{FF2B5EF4-FFF2-40B4-BE49-F238E27FC236}">
                  <a16:creationId xmlns:a16="http://schemas.microsoft.com/office/drawing/2014/main" id="{5DF759C8-F4FE-1B41-9087-B31B8B1DA92E}"/>
                </a:ext>
              </a:extLst>
            </p:cNvPr>
            <p:cNvSpPr/>
            <p:nvPr/>
          </p:nvSpPr>
          <p:spPr bwMode="auto">
            <a:xfrm rot="3900000" flipV="1">
              <a:off x="6775808" y="1326151"/>
              <a:ext cx="306635" cy="276228"/>
            </a:xfrm>
            <a:prstGeom prst="curvedUpArrow">
              <a:avLst/>
            </a:prstGeom>
            <a:solidFill>
              <a:schemeClr val="tx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96C7D73-E65A-8347-8CD7-ED5C61683F9D}"/>
                </a:ext>
              </a:extLst>
            </p:cNvPr>
            <p:cNvGrpSpPr/>
            <p:nvPr/>
          </p:nvGrpSpPr>
          <p:grpSpPr>
            <a:xfrm rot="5820000">
              <a:off x="5578043" y="1481979"/>
              <a:ext cx="1782568" cy="664776"/>
              <a:chOff x="6324600" y="624294"/>
              <a:chExt cx="1782568" cy="664776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909E457-EC1B-B14A-AFBF-8D07651751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127162" y="1010721"/>
                <a:ext cx="302845" cy="27834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6" name="Rectangle 7">
                <a:extLst>
                  <a:ext uri="{FF2B5EF4-FFF2-40B4-BE49-F238E27FC236}">
                    <a16:creationId xmlns:a16="http://schemas.microsoft.com/office/drawing/2014/main" id="{9F4AE087-6FF1-6342-A38E-F71604E03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7138428" y="624294"/>
                <a:ext cx="96874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PC1</a:t>
                </a:r>
              </a:p>
            </p:txBody>
          </p:sp>
          <p:sp>
            <p:nvSpPr>
              <p:cNvPr id="17" name="Rectangle 7">
                <a:extLst>
                  <a:ext uri="{FF2B5EF4-FFF2-40B4-BE49-F238E27FC236}">
                    <a16:creationId xmlns:a16="http://schemas.microsoft.com/office/drawing/2014/main" id="{8D4A5DE2-31AA-6A4F-AE09-181BBBAE1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6324600" y="884211"/>
                <a:ext cx="112177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PC2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17EBB3E9-4193-9C42-91B2-65784234B4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6975740" y="1138200"/>
                <a:ext cx="151422" cy="15087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1CA74BC2-7E30-A245-BFA5-0BD3D643A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315" y="1317602"/>
            <a:ext cx="15356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dirty="0" err="1">
                <a:latin typeface="Symbol" pitchFamily="2" charset="2"/>
              </a:rPr>
              <a:t>s</a:t>
            </a:r>
            <a:r>
              <a:rPr lang="en-US" sz="1600" baseline="-25000" dirty="0" err="1">
                <a:latin typeface="+mj-lt"/>
              </a:rPr>
              <a:t>ii</a:t>
            </a:r>
            <a:r>
              <a:rPr lang="en-US" sz="1600" dirty="0">
                <a:latin typeface="Symbol" pitchFamily="2" charset="2"/>
              </a:rPr>
              <a:t> = 1</a:t>
            </a:r>
          </a:p>
          <a:p>
            <a:pPr algn="l"/>
            <a:r>
              <a:rPr lang="en-US" sz="1600" dirty="0" err="1">
                <a:latin typeface="Symbol" pitchFamily="2" charset="2"/>
              </a:rPr>
              <a:t>s</a:t>
            </a:r>
            <a:r>
              <a:rPr lang="en-US" sz="1600" baseline="-25000" dirty="0" err="1"/>
              <a:t>ij</a:t>
            </a:r>
            <a:r>
              <a:rPr lang="en-US" sz="1600" dirty="0">
                <a:latin typeface="Symbol" pitchFamily="2" charset="2"/>
              </a:rPr>
              <a:t> = 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5196CF-FCE9-FE4B-BF2C-6FC2DF868ADE}"/>
              </a:ext>
            </a:extLst>
          </p:cNvPr>
          <p:cNvSpPr/>
          <p:nvPr/>
        </p:nvSpPr>
        <p:spPr>
          <a:xfrm>
            <a:off x="231388" y="2033552"/>
            <a:ext cx="1900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FF3300"/>
                </a:solidFill>
                <a:latin typeface="+mn-lt"/>
              </a:rPr>
              <a:t>group1</a:t>
            </a:r>
          </a:p>
          <a:p>
            <a:pPr algn="l"/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  <a:latin typeface="Symbol" pitchFamily="2" charset="2"/>
              </a:rPr>
              <a:t>1</a:t>
            </a:r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FF3300"/>
                </a:solidFill>
                <a:latin typeface="+mn-lt"/>
              </a:rPr>
              <a:t>(0, 0)</a:t>
            </a:r>
          </a:p>
          <a:p>
            <a:pPr algn="l"/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  <a:latin typeface="Symbol" pitchFamily="2" charset="2"/>
              </a:rPr>
              <a:t>2</a:t>
            </a:r>
            <a:r>
              <a:rPr lang="en-US" sz="1600" dirty="0">
                <a:solidFill>
                  <a:srgbClr val="FF330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FF3300"/>
                </a:solidFill>
              </a:rPr>
              <a:t>(0, 0)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D606F8-7C90-2B41-A198-6B22721F8429}"/>
              </a:ext>
            </a:extLst>
          </p:cNvPr>
          <p:cNvSpPr/>
          <p:nvPr/>
        </p:nvSpPr>
        <p:spPr>
          <a:xfrm>
            <a:off x="231388" y="2952861"/>
            <a:ext cx="1900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00B050"/>
                </a:solidFill>
                <a:latin typeface="+mn-lt"/>
              </a:rPr>
              <a:t>group2</a:t>
            </a:r>
          </a:p>
          <a:p>
            <a:pPr algn="l"/>
            <a:r>
              <a:rPr lang="en-US" sz="1600" dirty="0">
                <a:solidFill>
                  <a:srgbClr val="00B05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00B050"/>
                </a:solidFill>
                <a:latin typeface="Symbol" pitchFamily="2" charset="2"/>
              </a:rPr>
              <a:t>1</a:t>
            </a:r>
            <a:r>
              <a:rPr lang="en-US" sz="1600" dirty="0">
                <a:solidFill>
                  <a:srgbClr val="00B05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(6, 20)</a:t>
            </a:r>
          </a:p>
          <a:p>
            <a:pPr algn="l"/>
            <a:r>
              <a:rPr lang="en-US" sz="1600" dirty="0">
                <a:solidFill>
                  <a:srgbClr val="00B05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00B050"/>
                </a:solidFill>
                <a:latin typeface="Symbol" pitchFamily="2" charset="2"/>
              </a:rPr>
              <a:t>2</a:t>
            </a:r>
            <a:r>
              <a:rPr lang="en-US" sz="1600" dirty="0">
                <a:solidFill>
                  <a:srgbClr val="00B05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00B050"/>
                </a:solidFill>
              </a:rPr>
              <a:t>(0, 0)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F4A495-CFA3-7C49-8F86-97361AACE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36602"/>
            <a:ext cx="1358900" cy="381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35E4F54-FCD7-AA4C-B82D-86853533DA0B}"/>
              </a:ext>
            </a:extLst>
          </p:cNvPr>
          <p:cNvSpPr/>
          <p:nvPr/>
        </p:nvSpPr>
        <p:spPr>
          <a:xfrm>
            <a:off x="231388" y="3899694"/>
            <a:ext cx="1900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0070C0"/>
                </a:solidFill>
                <a:latin typeface="+mn-lt"/>
              </a:rPr>
              <a:t>group3</a:t>
            </a:r>
          </a:p>
          <a:p>
            <a:pPr algn="l"/>
            <a:r>
              <a:rPr lang="en-US" sz="1600" dirty="0">
                <a:solidFill>
                  <a:srgbClr val="0070C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0070C0"/>
                </a:solidFill>
                <a:latin typeface="Symbol" pitchFamily="2" charset="2"/>
              </a:rPr>
              <a:t>1</a:t>
            </a:r>
            <a:r>
              <a:rPr lang="en-US" sz="1600" dirty="0">
                <a:solidFill>
                  <a:srgbClr val="0070C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0070C0"/>
                </a:solidFill>
                <a:latin typeface="+mn-lt"/>
              </a:rPr>
              <a:t>(0, 0)</a:t>
            </a:r>
          </a:p>
          <a:p>
            <a:pPr algn="l"/>
            <a:r>
              <a:rPr lang="en-US" sz="1600" dirty="0">
                <a:solidFill>
                  <a:srgbClr val="0070C0"/>
                </a:solidFill>
                <a:latin typeface="Symbol" pitchFamily="2" charset="2"/>
              </a:rPr>
              <a:t>m</a:t>
            </a:r>
            <a:r>
              <a:rPr lang="en-US" sz="1600" baseline="-25000" dirty="0">
                <a:solidFill>
                  <a:srgbClr val="0070C0"/>
                </a:solidFill>
                <a:latin typeface="Symbol" pitchFamily="2" charset="2"/>
              </a:rPr>
              <a:t>2</a:t>
            </a:r>
            <a:r>
              <a:rPr lang="en-US" sz="1600" dirty="0">
                <a:solidFill>
                  <a:srgbClr val="0070C0"/>
                </a:solidFill>
                <a:latin typeface="Symbol" pitchFamily="2" charset="2"/>
              </a:rPr>
              <a:t> = </a:t>
            </a:r>
            <a:r>
              <a:rPr lang="en-US" sz="1600" dirty="0">
                <a:solidFill>
                  <a:srgbClr val="0070C0"/>
                </a:solidFill>
              </a:rPr>
              <a:t>(6, 20)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7C41C0-CA46-4844-B389-CF65A8D68005}"/>
              </a:ext>
            </a:extLst>
          </p:cNvPr>
          <p:cNvSpPr txBox="1"/>
          <p:nvPr/>
        </p:nvSpPr>
        <p:spPr>
          <a:xfrm>
            <a:off x="7245610" y="1084429"/>
            <a:ext cx="66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45</a:t>
            </a:r>
            <a:r>
              <a:rPr lang="en-US" sz="1600" baseline="3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08135693"/>
      </p:ext>
    </p:extLst>
  </p:cSld>
  <p:clrMapOvr>
    <a:masterClrMapping/>
  </p:clrMapOvr>
  <p:transition spd="slow" advTm="44066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314450" y="457200"/>
            <a:ext cx="6515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/>
              <a:t>Variance Accounted For By PC1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542109-D711-934F-AE45-7FD17BC386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600200"/>
            <a:ext cx="5031162" cy="461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20932"/>
      </p:ext>
    </p:extLst>
  </p:cSld>
  <p:clrMapOvr>
    <a:masterClrMapping/>
  </p:clrMapOvr>
  <p:transition spd="slow" advTm="71946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3400" y="304800"/>
            <a:ext cx="8001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/>
              <a:t>PCA Analysis Of TCGA Breast Cancer 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2ED759-96D8-594B-A836-471CAA7DD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10019"/>
            <a:ext cx="6400800" cy="5867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99D1D4-6654-D543-8310-D1974DC4E899}"/>
              </a:ext>
            </a:extLst>
          </p:cNvPr>
          <p:cNvSpPr txBox="1"/>
          <p:nvPr/>
        </p:nvSpPr>
        <p:spPr>
          <a:xfrm>
            <a:off x="3505200" y="56388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does PCA identify PC1 from </a:t>
            </a:r>
            <a:r>
              <a:rPr lang="en-US" sz="2000" dirty="0" err="1"/>
              <a:t>RNAseq</a:t>
            </a:r>
            <a:r>
              <a:rPr lang="en-US" sz="2000" dirty="0"/>
              <a:t> data?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2367238"/>
      </p:ext>
    </p:extLst>
  </p:cSld>
  <p:clrMapOvr>
    <a:masterClrMapping/>
  </p:clrMapOvr>
  <p:transition spd="slow" advTm="93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6200" y="623759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Algorithm of PCA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8800" y="16764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  <a:r>
              <a:rPr lang="en-US" dirty="0"/>
              <a:t> = Xw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2112665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  <a:r>
              <a:rPr lang="en-US" dirty="0"/>
              <a:t> = Xw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257433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3</a:t>
            </a:r>
            <a:r>
              <a:rPr lang="en-US" dirty="0"/>
              <a:t> = Xw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5790" y="3224749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 = XW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28800" y="3900437"/>
            <a:ext cx="5448300" cy="1012376"/>
            <a:chOff x="1981200" y="3214637"/>
            <a:chExt cx="5448300" cy="1012376"/>
          </a:xfrm>
        </p:grpSpPr>
        <p:sp>
          <p:nvSpPr>
            <p:cNvPr id="8" name="TextBox 7"/>
            <p:cNvSpPr txBox="1"/>
            <p:nvPr/>
          </p:nvSpPr>
          <p:spPr>
            <a:xfrm>
              <a:off x="1981200" y="3214637"/>
              <a:ext cx="495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var(Z) = (XW)</a:t>
              </a:r>
              <a:r>
                <a:rPr lang="en-US" baseline="30000" dirty="0"/>
                <a:t>T</a:t>
              </a:r>
              <a:r>
                <a:rPr lang="en-US" dirty="0"/>
                <a:t>XW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76500" y="3765348"/>
              <a:ext cx="495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var(Z) = W</a:t>
              </a:r>
              <a:r>
                <a:rPr lang="en-US" baseline="30000" dirty="0"/>
                <a:t>T</a:t>
              </a:r>
              <a:r>
                <a:rPr lang="en-US" dirty="0"/>
                <a:t>X</a:t>
              </a:r>
              <a:r>
                <a:rPr lang="en-US" baseline="30000" dirty="0"/>
                <a:t>T</a:t>
              </a:r>
              <a:r>
                <a:rPr lang="en-US" dirty="0"/>
                <a:t>XW = W</a:t>
              </a:r>
              <a:r>
                <a:rPr lang="en-US" baseline="30000" dirty="0"/>
                <a:t>T</a:t>
              </a:r>
              <a:r>
                <a:rPr lang="en-US" dirty="0"/>
                <a:t>SW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5B493AC-8685-564E-857E-7E33C4E04287}"/>
              </a:ext>
            </a:extLst>
          </p:cNvPr>
          <p:cNvSpPr txBox="1"/>
          <p:nvPr/>
        </p:nvSpPr>
        <p:spPr>
          <a:xfrm>
            <a:off x="2324100" y="5226544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Choose w to maximize </a:t>
            </a:r>
            <a:r>
              <a:rPr lang="en-US" dirty="0" err="1"/>
              <a:t>w</a:t>
            </a:r>
            <a:r>
              <a:rPr lang="en-US" baseline="30000" dirty="0" err="1"/>
              <a:t>T</a:t>
            </a:r>
            <a:r>
              <a:rPr lang="en-US" dirty="0" err="1"/>
              <a:t>Sw</a:t>
            </a:r>
            <a:endParaRPr lang="en-US" dirty="0"/>
          </a:p>
          <a:p>
            <a:r>
              <a:rPr lang="en-US" dirty="0"/>
              <a:t>subject to W</a:t>
            </a:r>
            <a:r>
              <a:rPr lang="en-US" baseline="30000" dirty="0"/>
              <a:t>T</a:t>
            </a:r>
            <a:r>
              <a:rPr lang="en-US" dirty="0"/>
              <a:t>W = I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94961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nci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990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Line 3"/>
          <p:cNvSpPr>
            <a:spLocks noChangeShapeType="1"/>
          </p:cNvSpPr>
          <p:nvPr/>
        </p:nvSpPr>
        <p:spPr bwMode="auto">
          <a:xfrm>
            <a:off x="1524000" y="457200"/>
            <a:ext cx="7391400" cy="0"/>
          </a:xfrm>
          <a:prstGeom prst="line">
            <a:avLst/>
          </a:prstGeom>
          <a:noFill/>
          <a:ln w="57150" cmpd="thickThin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876300" y="1219200"/>
            <a:ext cx="78486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/>
              <a:t>Outline Of The Talk</a:t>
            </a:r>
          </a:p>
          <a:p>
            <a:endParaRPr lang="en-US" sz="2000" dirty="0"/>
          </a:p>
          <a:p>
            <a:pPr algn="l"/>
            <a:endParaRPr lang="en-US" dirty="0"/>
          </a:p>
          <a:p>
            <a:pPr algn="l"/>
            <a:r>
              <a:rPr lang="en-US" dirty="0"/>
              <a:t>1) </a:t>
            </a:r>
            <a:r>
              <a:rPr lang="en-US" b="1" dirty="0"/>
              <a:t>Linear dimension reduction methods </a:t>
            </a:r>
          </a:p>
          <a:p>
            <a:pPr algn="l"/>
            <a:r>
              <a:rPr lang="en-US" dirty="0"/>
              <a:t>    PCA, MDS, and SVD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2) </a:t>
            </a:r>
            <a:r>
              <a:rPr lang="en-US" b="1" dirty="0"/>
              <a:t>Nonlinear dimension reduction methods </a:t>
            </a:r>
          </a:p>
          <a:p>
            <a:pPr algn="l"/>
            <a:r>
              <a:rPr lang="en-US" b="1" dirty="0"/>
              <a:t>   </a:t>
            </a:r>
            <a:r>
              <a:rPr lang="en-US" dirty="0"/>
              <a:t> </a:t>
            </a:r>
            <a:r>
              <a:rPr lang="en-US" dirty="0" err="1"/>
              <a:t>Isomap</a:t>
            </a:r>
            <a:r>
              <a:rPr lang="en-US" dirty="0"/>
              <a:t>, LLE, Laplacian Eigenmap, TSNE, and UMAP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3) </a:t>
            </a:r>
            <a:r>
              <a:rPr lang="en-US" b="1" dirty="0"/>
              <a:t>Canonical correlation and Trajectory analysis</a:t>
            </a:r>
          </a:p>
          <a:p>
            <a:pPr algn="l"/>
            <a:r>
              <a:rPr lang="en-US" b="1" dirty="0"/>
              <a:t>    </a:t>
            </a:r>
            <a:r>
              <a:rPr lang="en-US" dirty="0"/>
              <a:t>Data integration and reversed graph embedding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7650"/>
      </p:ext>
    </p:extLst>
  </p:cSld>
  <p:clrMapOvr>
    <a:masterClrMapping/>
  </p:clrMapOvr>
  <p:transition spd="slow" advTm="18794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3048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Algorithm of PCA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BC8D6D-E66B-A547-823B-6AB717D43D40}"/>
              </a:ext>
            </a:extLst>
          </p:cNvPr>
          <p:cNvSpPr txBox="1"/>
          <p:nvPr/>
        </p:nvSpPr>
        <p:spPr>
          <a:xfrm>
            <a:off x="1774438" y="2918815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L(w,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dirty="0"/>
              <a:t>) = </a:t>
            </a:r>
            <a:r>
              <a:rPr lang="en-US" dirty="0" err="1"/>
              <a:t>w</a:t>
            </a:r>
            <a:r>
              <a:rPr lang="en-US" baseline="30000" dirty="0" err="1"/>
              <a:t>T</a:t>
            </a:r>
            <a:r>
              <a:rPr lang="en-US" dirty="0" err="1"/>
              <a:t>Sw</a:t>
            </a:r>
            <a:r>
              <a:rPr lang="en-US" dirty="0"/>
              <a:t> –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l(</a:t>
            </a:r>
            <a:r>
              <a:rPr lang="en-US" dirty="0" err="1">
                <a:latin typeface="+mj-lt"/>
                <a:ea typeface="Symbol" charset="2"/>
                <a:cs typeface="Symbol" charset="2"/>
              </a:rPr>
              <a:t>w</a:t>
            </a:r>
            <a:r>
              <a:rPr lang="en-US" baseline="30000" dirty="0" err="1"/>
              <a:t>T</a:t>
            </a:r>
            <a:r>
              <a:rPr lang="en-US" dirty="0" err="1"/>
              <a:t>w</a:t>
            </a:r>
            <a:r>
              <a:rPr lang="en-US" dirty="0"/>
              <a:t> – 1)</a:t>
            </a:r>
          </a:p>
          <a:p>
            <a:r>
              <a:rPr lang="en-US" dirty="0"/>
              <a:t>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57A8DE-2704-C449-8D3C-70D044FFB021}"/>
              </a:ext>
            </a:extLst>
          </p:cNvPr>
          <p:cNvSpPr txBox="1"/>
          <p:nvPr/>
        </p:nvSpPr>
        <p:spPr>
          <a:xfrm>
            <a:off x="1846921" y="1237733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Choose w to maximize </a:t>
            </a:r>
            <a:r>
              <a:rPr lang="en-US" dirty="0" err="1"/>
              <a:t>w</a:t>
            </a:r>
            <a:r>
              <a:rPr lang="en-US" baseline="30000" dirty="0" err="1"/>
              <a:t>T</a:t>
            </a:r>
            <a:r>
              <a:rPr lang="en-US" dirty="0" err="1"/>
              <a:t>Sw</a:t>
            </a:r>
            <a:endParaRPr lang="en-US" dirty="0"/>
          </a:p>
          <a:p>
            <a:r>
              <a:rPr lang="en-US" dirty="0"/>
              <a:t>subject to W</a:t>
            </a:r>
            <a:r>
              <a:rPr lang="en-US" baseline="30000" dirty="0"/>
              <a:t>T</a:t>
            </a:r>
            <a:r>
              <a:rPr lang="en-US" dirty="0"/>
              <a:t>W = I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EB106A3-137E-D54D-AF9C-B3325DB84BFE}"/>
              </a:ext>
            </a:extLst>
          </p:cNvPr>
          <p:cNvGrpSpPr/>
          <p:nvPr/>
        </p:nvGrpSpPr>
        <p:grpSpPr>
          <a:xfrm>
            <a:off x="1771650" y="3886200"/>
            <a:ext cx="5524500" cy="2041982"/>
            <a:chOff x="1771650" y="3886200"/>
            <a:chExt cx="5524500" cy="2041982"/>
          </a:xfrm>
        </p:grpSpPr>
        <p:sp>
          <p:nvSpPr>
            <p:cNvPr id="11" name="TextBox 10"/>
            <p:cNvSpPr txBox="1"/>
            <p:nvPr/>
          </p:nvSpPr>
          <p:spPr>
            <a:xfrm>
              <a:off x="1771650" y="5097185"/>
              <a:ext cx="55245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err="1"/>
                <a:t>Sw</a:t>
              </a:r>
              <a:r>
                <a:rPr lang="en-US" dirty="0"/>
                <a:t> = </a:t>
              </a:r>
              <a:r>
                <a:rPr lang="en-US" dirty="0" err="1">
                  <a:latin typeface="Symbol" charset="2"/>
                  <a:ea typeface="Symbol" charset="2"/>
                  <a:cs typeface="Symbol" charset="2"/>
                </a:rPr>
                <a:t>l</a:t>
              </a:r>
              <a:r>
                <a:rPr lang="en-US" dirty="0" err="1">
                  <a:cs typeface="Symbol" charset="2"/>
                </a:rPr>
                <a:t>w</a:t>
              </a:r>
              <a:endParaRPr lang="en-US" dirty="0"/>
            </a:p>
            <a:p>
              <a:r>
                <a:rPr lang="en-US" dirty="0"/>
                <a:t>w is the eigenvector and </a:t>
              </a:r>
              <a:r>
                <a:rPr lang="en-US" dirty="0">
                  <a:latin typeface="Symbol" charset="2"/>
                  <a:ea typeface="Symbol" charset="2"/>
                  <a:cs typeface="Symbol" charset="2"/>
                </a:rPr>
                <a:t>l</a:t>
              </a:r>
              <a:r>
                <a:rPr lang="en-US" dirty="0"/>
                <a:t> is eigenvalue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40D05CB-BBB2-4E42-917A-1ECFA0D408DE}"/>
                </a:ext>
              </a:extLst>
            </p:cNvPr>
            <p:cNvGrpSpPr/>
            <p:nvPr/>
          </p:nvGrpSpPr>
          <p:grpSpPr>
            <a:xfrm>
              <a:off x="3333750" y="3886200"/>
              <a:ext cx="2476500" cy="830997"/>
              <a:chOff x="3124200" y="3958179"/>
              <a:chExt cx="2476500" cy="83099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EF1752F-091C-3949-A8FB-20D2B2917A59}"/>
                  </a:ext>
                </a:extLst>
              </p:cNvPr>
              <p:cNvSpPr txBox="1"/>
              <p:nvPr/>
            </p:nvSpPr>
            <p:spPr>
              <a:xfrm>
                <a:off x="3543300" y="4138232"/>
                <a:ext cx="2057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/>
                  <a:t> = 2Sw – 2</a:t>
                </a:r>
                <a:r>
                  <a:rPr lang="en-US" dirty="0">
                    <a:latin typeface="Symbol" charset="2"/>
                    <a:ea typeface="Symbol" charset="2"/>
                    <a:cs typeface="Symbol" charset="2"/>
                  </a:rPr>
                  <a:t>l</a:t>
                </a:r>
                <a:r>
                  <a:rPr lang="en-US" dirty="0"/>
                  <a:t>w  </a:t>
                </a:r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A561A61-2F4A-324B-8990-F614146C29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24200" y="3958179"/>
                <a:ext cx="583944" cy="830997"/>
              </a:xfrm>
              <a:prstGeom prst="rect">
                <a:avLst/>
              </a:prstGeom>
            </p:spPr>
          </p:pic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634205639"/>
      </p:ext>
    </p:extLst>
  </p:cSld>
  <p:clrMapOvr>
    <a:masterClrMapping/>
  </p:clrMapOvr>
  <p:transition spd="slow" advTm="1288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99016" y="609600"/>
            <a:ext cx="8610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Properties Of Eigen Values And Eigen Vectors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57A8DE-2704-C449-8D3C-70D044FFB021}"/>
              </a:ext>
            </a:extLst>
          </p:cNvPr>
          <p:cNvSpPr txBox="1"/>
          <p:nvPr/>
        </p:nvSpPr>
        <p:spPr>
          <a:xfrm>
            <a:off x="990600" y="3214807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There are p pairs of Eigen values and Eigen vectors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Eigen values are ranked from the largest to smallest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For covariance matrix, all eigen values are nonnegative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36886C69-7393-E64B-B947-767E459B8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209800"/>
            <a:ext cx="472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Covariance matrix S</a:t>
            </a:r>
            <a:endParaRPr lang="en-US" b="1" baseline="-25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6650648"/>
      </p:ext>
    </p:extLst>
  </p:cSld>
  <p:clrMapOvr>
    <a:masterClrMapping/>
  </p:clrMapOvr>
  <p:transition spd="slow" advTm="5312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Variance of PCs Are Eigen Value And Are Additive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87C3CA4-BBF2-5B49-A8A5-686E59386307}"/>
              </a:ext>
            </a:extLst>
          </p:cNvPr>
          <p:cNvSpPr/>
          <p:nvPr/>
        </p:nvSpPr>
        <p:spPr>
          <a:xfrm>
            <a:off x="3561947" y="1040929"/>
            <a:ext cx="20201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var(z) = </a:t>
            </a:r>
            <a:r>
              <a:rPr lang="en-US" dirty="0" err="1"/>
              <a:t>w</a:t>
            </a:r>
            <a:r>
              <a:rPr lang="en-US" baseline="30000" dirty="0" err="1"/>
              <a:t>T</a:t>
            </a:r>
            <a:r>
              <a:rPr lang="en-US" dirty="0" err="1"/>
              <a:t>Sw</a:t>
            </a:r>
            <a:endParaRPr lang="en-US" dirty="0"/>
          </a:p>
          <a:p>
            <a:pPr algn="l"/>
            <a:r>
              <a:rPr lang="en-US" dirty="0"/>
              <a:t>           = </a:t>
            </a:r>
            <a:r>
              <a:rPr lang="en-US" dirty="0" err="1"/>
              <a:t>w</a:t>
            </a:r>
            <a:r>
              <a:rPr lang="en-US" baseline="30000" dirty="0" err="1"/>
              <a:t>T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dirty="0" err="1">
                <a:cs typeface="Symbol" charset="2"/>
              </a:rPr>
              <a:t>w</a:t>
            </a:r>
            <a:endParaRPr lang="en-US" dirty="0">
              <a:cs typeface="Symbol" charset="2"/>
            </a:endParaRPr>
          </a:p>
          <a:p>
            <a:pPr algn="l"/>
            <a:r>
              <a:rPr lang="en-US" dirty="0"/>
              <a:t>           =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C8B39-1BE0-3449-82F6-FCA66BF59E9C}"/>
              </a:ext>
            </a:extLst>
          </p:cNvPr>
          <p:cNvSpPr/>
          <p:nvPr/>
        </p:nvSpPr>
        <p:spPr>
          <a:xfrm>
            <a:off x="3561947" y="2258660"/>
            <a:ext cx="31133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/>
              <a:t>var(Z) =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baseline="-25000" dirty="0">
                <a:latin typeface="Symbol" charset="2"/>
                <a:ea typeface="Symbol" charset="2"/>
                <a:cs typeface="Symbol" charset="2"/>
              </a:rPr>
              <a:t>1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 + l</a:t>
            </a:r>
            <a:r>
              <a:rPr lang="en-US" baseline="-25000" dirty="0">
                <a:latin typeface="Symbol" charset="2"/>
                <a:ea typeface="Symbol" charset="2"/>
                <a:cs typeface="Symbol" charset="2"/>
              </a:rPr>
              <a:t>2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… +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baseline="-25000" dirty="0" err="1">
                <a:latin typeface="+mn-lt"/>
                <a:ea typeface="Symbol" charset="2"/>
                <a:cs typeface="Symbol" charset="2"/>
              </a:rPr>
              <a:t>p</a:t>
            </a:r>
            <a:endParaRPr lang="en-US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27160A-22FE-9F43-ADAF-C51BECCF65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048000"/>
            <a:ext cx="5220807" cy="369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3406"/>
      </p:ext>
    </p:extLst>
  </p:cSld>
  <p:clrMapOvr>
    <a:masterClrMapping/>
  </p:clrMapOvr>
  <p:transition spd="slow" advTm="93786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685800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Singular Value Decomposition (SVD)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6780A8-EF50-7F4C-9B89-6554CE0B7DE3}"/>
              </a:ext>
            </a:extLst>
          </p:cNvPr>
          <p:cNvSpPr txBox="1"/>
          <p:nvPr/>
        </p:nvSpPr>
        <p:spPr>
          <a:xfrm>
            <a:off x="3505200" y="23622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Z = XW</a:t>
            </a:r>
          </a:p>
          <a:p>
            <a:pPr algn="l"/>
            <a:r>
              <a:rPr lang="en-US" dirty="0" err="1"/>
              <a:t>Z</a:t>
            </a:r>
            <a:r>
              <a:rPr lang="en-US" baseline="-25000" dirty="0" err="1"/>
              <a:t>s</a:t>
            </a:r>
            <a:r>
              <a:rPr lang="en-US" dirty="0"/>
              <a:t> = XWD</a:t>
            </a:r>
            <a:r>
              <a:rPr lang="en-US" baseline="30000" dirty="0"/>
              <a:t>-1/2</a:t>
            </a:r>
          </a:p>
          <a:p>
            <a:pPr algn="l"/>
            <a:r>
              <a:rPr lang="en-US" dirty="0"/>
              <a:t>Z</a:t>
            </a:r>
            <a:r>
              <a:rPr lang="en-US" baseline="-25000" dirty="0"/>
              <a:t>s</a:t>
            </a:r>
            <a:r>
              <a:rPr lang="en-US" dirty="0"/>
              <a:t>D</a:t>
            </a:r>
            <a:r>
              <a:rPr lang="en-US" baseline="30000" dirty="0"/>
              <a:t>1/2</a:t>
            </a:r>
            <a:r>
              <a:rPr lang="en-US" dirty="0"/>
              <a:t>W</a:t>
            </a:r>
            <a:r>
              <a:rPr lang="en-US" baseline="30000" dirty="0"/>
              <a:t>T</a:t>
            </a:r>
            <a:r>
              <a:rPr lang="en-US" dirty="0"/>
              <a:t> = 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4B13EC-FDF2-874F-BA38-C2845466E7A1}"/>
              </a:ext>
            </a:extLst>
          </p:cNvPr>
          <p:cNvSpPr txBox="1"/>
          <p:nvPr/>
        </p:nvSpPr>
        <p:spPr>
          <a:xfrm>
            <a:off x="3505200" y="38862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X = Z</a:t>
            </a:r>
            <a:r>
              <a:rPr lang="en-US" baseline="-25000" dirty="0"/>
              <a:t>s</a:t>
            </a:r>
            <a:r>
              <a:rPr lang="en-US" dirty="0"/>
              <a:t>D</a:t>
            </a:r>
            <a:r>
              <a:rPr lang="en-US" baseline="30000" dirty="0"/>
              <a:t>1/2</a:t>
            </a:r>
            <a:r>
              <a:rPr lang="en-US" dirty="0"/>
              <a:t>W</a:t>
            </a:r>
            <a:r>
              <a:rPr lang="en-US" baseline="30000" dirty="0"/>
              <a:t>T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6BC6B6-CE7B-C34F-8CCE-17B4CE6069BA}"/>
              </a:ext>
            </a:extLst>
          </p:cNvPr>
          <p:cNvSpPr txBox="1"/>
          <p:nvPr/>
        </p:nvSpPr>
        <p:spPr>
          <a:xfrm>
            <a:off x="3507059" y="4532509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X = U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V</a:t>
            </a:r>
            <a:r>
              <a:rPr lang="en-US" baseline="30000" dirty="0"/>
              <a:t>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4699867"/>
      </p:ext>
    </p:extLst>
  </p:cSld>
  <p:clrMapOvr>
    <a:masterClrMapping/>
  </p:clrMapOvr>
  <p:transition spd="slow" advTm="15436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685800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Right and Left Eigen Vectors Of SVD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6BC6B6-CE7B-C34F-8CCE-17B4CE6069BA}"/>
              </a:ext>
            </a:extLst>
          </p:cNvPr>
          <p:cNvSpPr txBox="1"/>
          <p:nvPr/>
        </p:nvSpPr>
        <p:spPr>
          <a:xfrm>
            <a:off x="3314700" y="19050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X = U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V</a:t>
            </a:r>
            <a:r>
              <a:rPr lang="en-US" baseline="30000" dirty="0"/>
              <a:t>T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14A322-87DA-1040-957B-E976455E1825}"/>
              </a:ext>
            </a:extLst>
          </p:cNvPr>
          <p:cNvSpPr txBox="1"/>
          <p:nvPr/>
        </p:nvSpPr>
        <p:spPr>
          <a:xfrm>
            <a:off x="3314700" y="2600980"/>
            <a:ext cx="285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X</a:t>
            </a:r>
            <a:r>
              <a:rPr lang="en-US" baseline="30000" dirty="0"/>
              <a:t>T</a:t>
            </a:r>
            <a:r>
              <a:rPr lang="en-US" dirty="0"/>
              <a:t>X = V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>
                <a:latin typeface="+mn-lt"/>
              </a:rPr>
              <a:t>U</a:t>
            </a:r>
            <a:r>
              <a:rPr lang="en-US" baseline="30000" dirty="0">
                <a:latin typeface="+mn-lt"/>
              </a:rPr>
              <a:t>T</a:t>
            </a:r>
            <a:r>
              <a:rPr lang="en-US" dirty="0"/>
              <a:t>U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V</a:t>
            </a:r>
            <a:r>
              <a:rPr lang="en-US" baseline="30000" dirty="0"/>
              <a:t>T</a:t>
            </a:r>
          </a:p>
          <a:p>
            <a:pPr algn="l"/>
            <a:r>
              <a:rPr lang="en-US" dirty="0"/>
              <a:t>         = V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baseline="30000" dirty="0">
                <a:latin typeface="Symbol" pitchFamily="2" charset="2"/>
              </a:rPr>
              <a:t>2</a:t>
            </a:r>
            <a:r>
              <a:rPr lang="en-US" dirty="0"/>
              <a:t>V</a:t>
            </a:r>
            <a:r>
              <a:rPr lang="en-US" baseline="30000" dirty="0"/>
              <a:t>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5B1E5-EE05-B44A-B841-5F3F508B7DC3}"/>
              </a:ext>
            </a:extLst>
          </p:cNvPr>
          <p:cNvSpPr txBox="1"/>
          <p:nvPr/>
        </p:nvSpPr>
        <p:spPr>
          <a:xfrm>
            <a:off x="3352800" y="3810000"/>
            <a:ext cx="285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XX</a:t>
            </a:r>
            <a:r>
              <a:rPr lang="en-US" baseline="30000" dirty="0"/>
              <a:t>T</a:t>
            </a:r>
            <a:r>
              <a:rPr lang="en-US" dirty="0"/>
              <a:t> = U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V</a:t>
            </a:r>
            <a:r>
              <a:rPr lang="en-US" baseline="30000" dirty="0"/>
              <a:t>T</a:t>
            </a:r>
            <a:r>
              <a:rPr lang="en-US" dirty="0"/>
              <a:t>V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U</a:t>
            </a:r>
            <a:r>
              <a:rPr lang="en-US" baseline="30000" dirty="0"/>
              <a:t>T</a:t>
            </a:r>
          </a:p>
          <a:p>
            <a:pPr algn="l"/>
            <a:r>
              <a:rPr lang="en-US" dirty="0"/>
              <a:t>         = U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baseline="30000" dirty="0">
                <a:latin typeface="Symbol" pitchFamily="2" charset="2"/>
              </a:rPr>
              <a:t>2</a:t>
            </a:r>
            <a:r>
              <a:rPr lang="en-US" dirty="0">
                <a:latin typeface="+mn-lt"/>
              </a:rPr>
              <a:t>U</a:t>
            </a:r>
            <a:r>
              <a:rPr lang="en-US" baseline="30000" dirty="0"/>
              <a:t>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8630798"/>
      </p:ext>
    </p:extLst>
  </p:cSld>
  <p:clrMapOvr>
    <a:masterClrMapping/>
  </p:clrMapOvr>
  <p:transition spd="slow" advTm="1139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091" y="173819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Multidimensional Scaling (MDS)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84BFB5-595C-E34F-B7D9-F639AE5AE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24749"/>
            <a:ext cx="7543800" cy="573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255392"/>
      </p:ext>
    </p:extLst>
  </p:cSld>
  <p:clrMapOvr>
    <a:masterClrMapping/>
  </p:clrMapOvr>
  <p:transition spd="slow" advTm="768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" y="533400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Multidimensional Scaling (MDS)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8309D6-0E77-6D47-A4FC-BE34564C5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14600"/>
            <a:ext cx="7905750" cy="2590800"/>
          </a:xfrm>
          <a:prstGeom prst="rect">
            <a:avLst/>
          </a:prstGeom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405FA5D4-2C09-8042-855A-DB9B745A9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5999" y="1828800"/>
            <a:ext cx="45720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Pairwise Distance Matrix</a:t>
            </a:r>
          </a:p>
        </p:txBody>
      </p:sp>
    </p:spTree>
    <p:extLst>
      <p:ext uri="{BB962C8B-B14F-4D97-AF65-F5344CB8AC3E}">
        <p14:creationId xmlns:p14="http://schemas.microsoft.com/office/powerpoint/2010/main" val="189647398"/>
      </p:ext>
    </p:extLst>
  </p:cSld>
  <p:clrMapOvr>
    <a:masterClrMapping/>
  </p:clrMapOvr>
  <p:transition spd="slow" advTm="1085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" y="236108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Multidimensional Scaling (MDS)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05FA5D4-2C09-8042-855A-DB9B745A9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861" y="1828800"/>
            <a:ext cx="32448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Law of cosine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0EEFD9A1-FE2C-614C-8A13-F052B269A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2100" y="2633855"/>
            <a:ext cx="34151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a</a:t>
            </a:r>
            <a:r>
              <a:rPr lang="en-US" baseline="30000" dirty="0"/>
              <a:t>2</a:t>
            </a:r>
            <a:r>
              <a:rPr lang="en-US" dirty="0"/>
              <a:t> = b</a:t>
            </a:r>
            <a:r>
              <a:rPr lang="en-US" baseline="30000" dirty="0"/>
              <a:t>2</a:t>
            </a:r>
            <a:r>
              <a:rPr lang="en-US" dirty="0"/>
              <a:t> + c</a:t>
            </a:r>
            <a:r>
              <a:rPr lang="en-US" baseline="30000" dirty="0"/>
              <a:t>2</a:t>
            </a:r>
            <a:r>
              <a:rPr lang="en-US" dirty="0"/>
              <a:t> – 2bc cos(</a:t>
            </a:r>
            <a:r>
              <a:rPr lang="en-US" dirty="0">
                <a:latin typeface="Symbol" pitchFamily="2" charset="2"/>
              </a:rPr>
              <a:t>a</a:t>
            </a:r>
            <a:r>
              <a:rPr lang="en-US" dirty="0"/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AD4B6C-0748-3646-A0E6-0EE8C90146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60" y="3249409"/>
            <a:ext cx="3415161" cy="2251785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594704CB-2EFA-F143-A820-026D14C15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760" y="5285751"/>
            <a:ext cx="6019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/>
              <a:t>O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F45C61-F24F-374E-AD89-E3910FBBF1CD}"/>
              </a:ext>
            </a:extLst>
          </p:cNvPr>
          <p:cNvGrpSpPr/>
          <p:nvPr/>
        </p:nvGrpSpPr>
        <p:grpSpPr>
          <a:xfrm>
            <a:off x="1600200" y="3657600"/>
            <a:ext cx="2515073" cy="1426964"/>
            <a:chOff x="1600200" y="3657600"/>
            <a:chExt cx="2515073" cy="1426964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C3EEB15A-89EA-644A-8A66-AE11515DC5D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00200" y="3657600"/>
              <a:ext cx="1600200" cy="142696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5DBFC1F-EF25-854B-902B-8845CD260B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5079020"/>
              <a:ext cx="2515073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3B615E-35AE-4641-8406-0140B69A3645}"/>
              </a:ext>
            </a:extLst>
          </p:cNvPr>
          <p:cNvGrpSpPr/>
          <p:nvPr/>
        </p:nvGrpSpPr>
        <p:grpSpPr>
          <a:xfrm>
            <a:off x="5056149" y="3013501"/>
            <a:ext cx="3820222" cy="1856096"/>
            <a:chOff x="5056149" y="3013501"/>
            <a:chExt cx="3820222" cy="1856096"/>
          </a:xfrm>
        </p:grpSpPr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056D6989-B9E8-E64E-8BF8-BE3DBF985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283" y="4038600"/>
              <a:ext cx="306183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err="1">
                  <a:solidFill>
                    <a:schemeClr val="accent2"/>
                  </a:solidFill>
                </a:rPr>
                <a:t>b</a:t>
              </a:r>
              <a:r>
                <a:rPr lang="en-US" dirty="0" err="1"/>
                <a:t>•</a:t>
              </a:r>
              <a:r>
                <a:rPr lang="en-US" b="1" dirty="0" err="1">
                  <a:solidFill>
                    <a:schemeClr val="accent2"/>
                  </a:solidFill>
                </a:rPr>
                <a:t>c</a:t>
              </a:r>
              <a:r>
                <a:rPr lang="en-US" dirty="0"/>
                <a:t> = </a:t>
              </a:r>
              <a:r>
                <a:rPr lang="en-US" dirty="0" err="1"/>
                <a:t>bc</a:t>
              </a:r>
              <a:r>
                <a:rPr lang="en-US" dirty="0"/>
                <a:t> cos(</a:t>
              </a:r>
              <a:r>
                <a:rPr lang="en-US" dirty="0">
                  <a:latin typeface="Symbol" pitchFamily="2" charset="2"/>
                </a:rPr>
                <a:t>a</a:t>
              </a:r>
              <a:r>
                <a:rPr lang="en-US" dirty="0"/>
                <a:t>)</a:t>
              </a:r>
            </a:p>
            <a:p>
              <a:pPr algn="l"/>
              <a:r>
                <a:rPr lang="en-US" b="1" dirty="0" err="1">
                  <a:solidFill>
                    <a:schemeClr val="accent2"/>
                  </a:solidFill>
                </a:rPr>
                <a:t>b</a:t>
              </a:r>
              <a:r>
                <a:rPr lang="en-US" dirty="0" err="1"/>
                <a:t>•</a:t>
              </a:r>
              <a:r>
                <a:rPr lang="en-US" b="1" dirty="0" err="1">
                  <a:solidFill>
                    <a:schemeClr val="accent2"/>
                  </a:solidFill>
                </a:rPr>
                <a:t>c</a:t>
              </a:r>
              <a:r>
                <a:rPr lang="en-US" dirty="0"/>
                <a:t> = -1/2(a</a:t>
              </a:r>
              <a:r>
                <a:rPr lang="en-US" baseline="30000" dirty="0"/>
                <a:t>2</a:t>
              </a:r>
              <a:r>
                <a:rPr lang="en-US" dirty="0"/>
                <a:t> – b</a:t>
              </a:r>
              <a:r>
                <a:rPr lang="en-US" baseline="30000" dirty="0"/>
                <a:t>2</a:t>
              </a:r>
              <a:r>
                <a:rPr lang="en-US" dirty="0"/>
                <a:t> –c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C3504FC8-4F51-0D46-9583-20EE978D6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149" y="3013501"/>
              <a:ext cx="382022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dirty="0"/>
                <a:t>2bc cos(</a:t>
              </a:r>
              <a:r>
                <a:rPr lang="en-US" dirty="0">
                  <a:latin typeface="Symbol" pitchFamily="2" charset="2"/>
                </a:rPr>
                <a:t>a</a:t>
              </a:r>
              <a:r>
                <a:rPr lang="en-US" dirty="0"/>
                <a:t>) = b</a:t>
              </a:r>
              <a:r>
                <a:rPr lang="en-US" baseline="30000" dirty="0"/>
                <a:t>2</a:t>
              </a:r>
              <a:r>
                <a:rPr lang="en-US" dirty="0"/>
                <a:t> + c</a:t>
              </a:r>
              <a:r>
                <a:rPr lang="en-US" baseline="30000" dirty="0"/>
                <a:t>2</a:t>
              </a:r>
              <a:r>
                <a:rPr lang="en-US" dirty="0"/>
                <a:t> – a</a:t>
              </a:r>
              <a:r>
                <a:rPr lang="en-US" baseline="30000" dirty="0"/>
                <a:t>2</a:t>
              </a:r>
            </a:p>
            <a:p>
              <a:pPr algn="l"/>
              <a:r>
                <a:rPr lang="en-US" dirty="0" err="1"/>
                <a:t>bc</a:t>
              </a:r>
              <a:r>
                <a:rPr lang="en-US" dirty="0"/>
                <a:t> cos(</a:t>
              </a:r>
              <a:r>
                <a:rPr lang="en-US" dirty="0">
                  <a:latin typeface="Symbol" pitchFamily="2" charset="2"/>
                </a:rPr>
                <a:t>a</a:t>
              </a:r>
              <a:r>
                <a:rPr lang="en-US" dirty="0"/>
                <a:t>) = -½(a</a:t>
              </a:r>
              <a:r>
                <a:rPr lang="en-US" baseline="30000" dirty="0"/>
                <a:t>2</a:t>
              </a:r>
              <a:r>
                <a:rPr lang="en-US" dirty="0"/>
                <a:t> - b</a:t>
              </a:r>
              <a:r>
                <a:rPr lang="en-US" baseline="30000" dirty="0"/>
                <a:t>2</a:t>
              </a:r>
              <a:r>
                <a:rPr lang="en-US" dirty="0"/>
                <a:t> + c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78457448"/>
      </p:ext>
    </p:extLst>
  </p:cSld>
  <p:clrMapOvr>
    <a:masterClrMapping/>
  </p:clrMapOvr>
  <p:transition spd="slow" advTm="1690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" y="236108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Multidimensional Scaling (MDS)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056D6989-B9E8-E64E-8BF8-BE3DBF985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542011"/>
            <a:ext cx="34151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 err="1">
                <a:solidFill>
                  <a:schemeClr val="accent2"/>
                </a:solidFill>
              </a:rPr>
              <a:t>b</a:t>
            </a:r>
            <a:r>
              <a:rPr lang="en-US" dirty="0" err="1"/>
              <a:t>•</a:t>
            </a:r>
            <a:r>
              <a:rPr lang="en-US" b="1" dirty="0" err="1">
                <a:solidFill>
                  <a:schemeClr val="accent2"/>
                </a:solidFill>
              </a:rPr>
              <a:t>c</a:t>
            </a:r>
            <a:r>
              <a:rPr lang="en-US" dirty="0"/>
              <a:t> = -1/2(a</a:t>
            </a:r>
            <a:r>
              <a:rPr lang="en-US" baseline="30000" dirty="0"/>
              <a:t>2</a:t>
            </a:r>
            <a:r>
              <a:rPr lang="en-US" dirty="0"/>
              <a:t> – b</a:t>
            </a:r>
            <a:r>
              <a:rPr lang="en-US" baseline="30000" dirty="0"/>
              <a:t>2</a:t>
            </a:r>
            <a:r>
              <a:rPr lang="en-US" dirty="0"/>
              <a:t> –c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8088205A-B641-6D4E-80D9-C80444DD2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5315989"/>
            <a:ext cx="182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Z = U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baseline="30000" dirty="0">
                <a:latin typeface="Symbol" pitchFamily="2" charset="2"/>
              </a:rPr>
              <a:t>1/2</a:t>
            </a:r>
            <a:endParaRPr lang="en-US" baseline="30000" dirty="0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72C3CE1C-0B7C-C14E-8335-2AAC057BC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663784"/>
            <a:ext cx="182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K = U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/>
              <a:t>U</a:t>
            </a:r>
            <a:r>
              <a:rPr lang="en-US" baseline="30000" dirty="0"/>
              <a:t>T</a:t>
            </a:r>
            <a:endParaRPr lang="en-US" dirty="0"/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7FEB5991-CE55-B645-8C3B-A15D93C72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236738"/>
            <a:ext cx="2743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K</a:t>
            </a:r>
            <a:r>
              <a:rPr lang="en-US" baseline="-25000" dirty="0"/>
              <a:t>11</a:t>
            </a:r>
            <a:r>
              <a:rPr lang="en-US" dirty="0"/>
              <a:t>  K</a:t>
            </a:r>
            <a:r>
              <a:rPr lang="en-US" baseline="-25000" dirty="0"/>
              <a:t>12</a:t>
            </a:r>
            <a:r>
              <a:rPr lang="en-US" dirty="0"/>
              <a:t>  …  K</a:t>
            </a:r>
            <a:r>
              <a:rPr lang="en-US" baseline="-25000" dirty="0"/>
              <a:t>1n</a:t>
            </a:r>
          </a:p>
          <a:p>
            <a:pPr algn="l"/>
            <a:r>
              <a:rPr lang="en-US" dirty="0"/>
              <a:t>K</a:t>
            </a:r>
            <a:r>
              <a:rPr lang="en-US" baseline="-25000" dirty="0"/>
              <a:t>21</a:t>
            </a:r>
            <a:r>
              <a:rPr lang="en-US" dirty="0"/>
              <a:t>  K</a:t>
            </a:r>
            <a:r>
              <a:rPr lang="en-US" baseline="-25000" dirty="0"/>
              <a:t>22</a:t>
            </a:r>
            <a:r>
              <a:rPr lang="en-US" dirty="0"/>
              <a:t>  …  K</a:t>
            </a:r>
            <a:r>
              <a:rPr lang="en-US" baseline="-25000" dirty="0"/>
              <a:t>2n</a:t>
            </a:r>
          </a:p>
          <a:p>
            <a:pPr algn="l"/>
            <a:r>
              <a:rPr lang="en-US" dirty="0"/>
              <a:t>.                     .</a:t>
            </a:r>
          </a:p>
          <a:p>
            <a:pPr algn="l"/>
            <a:r>
              <a:rPr lang="en-US" dirty="0"/>
              <a:t>.                     .</a:t>
            </a:r>
          </a:p>
          <a:p>
            <a:pPr algn="l"/>
            <a:r>
              <a:rPr lang="en-US" dirty="0"/>
              <a:t>K</a:t>
            </a:r>
            <a:r>
              <a:rPr lang="en-US" baseline="-25000" dirty="0"/>
              <a:t>n1</a:t>
            </a:r>
            <a:r>
              <a:rPr lang="en-US" dirty="0"/>
              <a:t>  K</a:t>
            </a:r>
            <a:r>
              <a:rPr lang="en-US" baseline="-25000" dirty="0"/>
              <a:t>n2</a:t>
            </a:r>
            <a:r>
              <a:rPr lang="en-US" dirty="0"/>
              <a:t>  …  </a:t>
            </a:r>
            <a:r>
              <a:rPr lang="en-US" dirty="0" err="1"/>
              <a:t>K</a:t>
            </a:r>
            <a:r>
              <a:rPr lang="en-US" baseline="-25000" dirty="0" err="1"/>
              <a:t>nn</a:t>
            </a:r>
            <a:endParaRPr lang="en-US" baseline="-25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0214449"/>
      </p:ext>
    </p:extLst>
  </p:cSld>
  <p:clrMapOvr>
    <a:masterClrMapping/>
  </p:clrMapOvr>
  <p:transition spd="slow" advTm="83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099" y="508628"/>
            <a:ext cx="830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MDS And PCA Are Equivalent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38174A-A774-A04F-98FE-73CD2563C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8700" y="2526349"/>
            <a:ext cx="182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X = U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V</a:t>
            </a:r>
            <a:r>
              <a:rPr lang="en-US" baseline="30000" dirty="0"/>
              <a:t>T</a:t>
            </a: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1AE70CD5-66B5-8343-992D-838F76008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599" y="1686661"/>
            <a:ext cx="182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Z = U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baseline="30000" dirty="0">
                <a:latin typeface="Symbol" pitchFamily="2" charset="2"/>
              </a:rPr>
              <a:t>1/2</a:t>
            </a:r>
            <a:endParaRPr lang="en-US" baseline="30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618E4D-F47D-8E44-900C-FD160022473C}"/>
              </a:ext>
            </a:extLst>
          </p:cNvPr>
          <p:cNvGrpSpPr/>
          <p:nvPr/>
        </p:nvGrpSpPr>
        <p:grpSpPr>
          <a:xfrm>
            <a:off x="3321049" y="3244125"/>
            <a:ext cx="2857500" cy="1081728"/>
            <a:chOff x="3321049" y="3244125"/>
            <a:chExt cx="2857500" cy="10817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A306BF-7CFE-124C-A03E-C2BCE081F9EC}"/>
                </a:ext>
              </a:extLst>
            </p:cNvPr>
            <p:cNvSpPr txBox="1"/>
            <p:nvPr/>
          </p:nvSpPr>
          <p:spPr>
            <a:xfrm>
              <a:off x="3321049" y="3244125"/>
              <a:ext cx="285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X</a:t>
              </a:r>
              <a:r>
                <a:rPr lang="en-US" baseline="30000" dirty="0"/>
                <a:t>T</a:t>
              </a:r>
              <a:r>
                <a:rPr lang="en-US" dirty="0"/>
                <a:t>X = V</a:t>
              </a:r>
              <a:r>
                <a:rPr lang="en-US" dirty="0">
                  <a:latin typeface="Symbol" pitchFamily="2" charset="2"/>
                </a:rPr>
                <a:t>S</a:t>
              </a:r>
              <a:r>
                <a:rPr lang="en-US" baseline="30000" dirty="0">
                  <a:latin typeface="Symbol" pitchFamily="2" charset="2"/>
                </a:rPr>
                <a:t>2</a:t>
              </a:r>
              <a:r>
                <a:rPr lang="en-US" dirty="0"/>
                <a:t>V</a:t>
              </a:r>
              <a:r>
                <a:rPr lang="en-US" baseline="30000" dirty="0"/>
                <a:t>T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2BF4D5D-48EB-E54E-A259-F632D5F08973}"/>
                </a:ext>
              </a:extLst>
            </p:cNvPr>
            <p:cNvSpPr txBox="1"/>
            <p:nvPr/>
          </p:nvSpPr>
          <p:spPr>
            <a:xfrm>
              <a:off x="3321049" y="3864188"/>
              <a:ext cx="285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XX</a:t>
              </a:r>
              <a:r>
                <a:rPr lang="en-US" baseline="30000" dirty="0"/>
                <a:t>T</a:t>
              </a:r>
              <a:r>
                <a:rPr lang="en-US" dirty="0"/>
                <a:t> = U</a:t>
              </a:r>
              <a:r>
                <a:rPr lang="en-US" dirty="0">
                  <a:latin typeface="Symbol" pitchFamily="2" charset="2"/>
                </a:rPr>
                <a:t>S</a:t>
              </a:r>
              <a:r>
                <a:rPr lang="en-US" baseline="30000" dirty="0">
                  <a:latin typeface="Symbol" pitchFamily="2" charset="2"/>
                </a:rPr>
                <a:t>2</a:t>
              </a:r>
              <a:r>
                <a:rPr lang="en-US" dirty="0"/>
                <a:t>U</a:t>
              </a:r>
              <a:r>
                <a:rPr lang="en-US" baseline="30000" dirty="0"/>
                <a:t>T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47154E5-BEB6-EE46-B851-7F47C67F9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8700" y="4844325"/>
            <a:ext cx="18287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XV = U</a:t>
            </a:r>
            <a:r>
              <a:rPr lang="en-US" dirty="0">
                <a:latin typeface="Symbol" pitchFamily="2" charset="2"/>
              </a:rPr>
              <a:t>S</a:t>
            </a:r>
          </a:p>
          <a:p>
            <a:pPr algn="l"/>
            <a:r>
              <a:rPr lang="en-US" dirty="0"/>
              <a:t>   Z = U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baseline="30000" dirty="0">
                <a:latin typeface="Symbol" pitchFamily="2" charset="2"/>
              </a:rPr>
              <a:t>1/2</a:t>
            </a:r>
            <a:endParaRPr lang="en-US" dirty="0">
              <a:latin typeface="Symbol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9997404"/>
      </p:ext>
    </p:extLst>
  </p:cSld>
  <p:clrMapOvr>
    <a:masterClrMapping/>
  </p:clrMapOvr>
  <p:transition spd="slow" advTm="1655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2209800" y="685800"/>
            <a:ext cx="4114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/>
              <a:t>Data Matrix (Table)</a:t>
            </a:r>
          </a:p>
        </p:txBody>
      </p:sp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3276600" y="2459831"/>
            <a:ext cx="2895600" cy="1938338"/>
            <a:chOff x="685800" y="1752600"/>
            <a:chExt cx="2895600" cy="1938525"/>
          </a:xfrm>
        </p:grpSpPr>
        <p:sp>
          <p:nvSpPr>
            <p:cNvPr id="18446" name="TextBox 1"/>
            <p:cNvSpPr txBox="1">
              <a:spLocks noChangeArrowheads="1"/>
            </p:cNvSpPr>
            <p:nvPr/>
          </p:nvSpPr>
          <p:spPr bwMode="auto">
            <a:xfrm>
              <a:off x="838200" y="1752600"/>
              <a:ext cx="2743200" cy="193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dirty="0"/>
                <a:t>x</a:t>
              </a:r>
              <a:r>
                <a:rPr lang="en-US" baseline="-25000" dirty="0"/>
                <a:t>11</a:t>
              </a:r>
              <a:r>
                <a:rPr lang="en-US" dirty="0"/>
                <a:t>  x</a:t>
              </a:r>
              <a:r>
                <a:rPr lang="en-US" baseline="-25000" dirty="0"/>
                <a:t>12</a:t>
              </a:r>
              <a:r>
                <a:rPr lang="en-US" dirty="0"/>
                <a:t>  …  x</a:t>
              </a:r>
              <a:r>
                <a:rPr lang="en-US" baseline="-25000" dirty="0"/>
                <a:t>1p</a:t>
              </a:r>
            </a:p>
            <a:p>
              <a:pPr algn="l"/>
              <a:r>
                <a:rPr lang="en-US" dirty="0"/>
                <a:t>x</a:t>
              </a:r>
              <a:r>
                <a:rPr lang="en-US" baseline="-25000" dirty="0"/>
                <a:t>21</a:t>
              </a:r>
              <a:r>
                <a:rPr lang="en-US" dirty="0"/>
                <a:t>  x</a:t>
              </a:r>
              <a:r>
                <a:rPr lang="en-US" baseline="-25000" dirty="0"/>
                <a:t>22</a:t>
              </a:r>
              <a:r>
                <a:rPr lang="en-US" dirty="0"/>
                <a:t>  …  x</a:t>
              </a:r>
              <a:r>
                <a:rPr lang="en-US" baseline="-25000" dirty="0"/>
                <a:t>2p</a:t>
              </a:r>
            </a:p>
            <a:p>
              <a:pPr algn="l"/>
              <a:r>
                <a:rPr lang="en-US" dirty="0"/>
                <a:t>.                     .</a:t>
              </a:r>
            </a:p>
            <a:p>
              <a:pPr algn="l"/>
              <a:r>
                <a:rPr lang="en-US" dirty="0"/>
                <a:t>.                     .</a:t>
              </a:r>
            </a:p>
            <a:p>
              <a:pPr algn="l"/>
              <a:r>
                <a:rPr lang="en-US" dirty="0"/>
                <a:t>x</a:t>
              </a:r>
              <a:r>
                <a:rPr lang="en-US" baseline="-25000" dirty="0"/>
                <a:t>n1</a:t>
              </a:r>
              <a:r>
                <a:rPr lang="en-US" dirty="0"/>
                <a:t>  x</a:t>
              </a:r>
              <a:r>
                <a:rPr lang="en-US" baseline="-25000" dirty="0"/>
                <a:t>n2</a:t>
              </a:r>
              <a:r>
                <a:rPr lang="en-US" dirty="0"/>
                <a:t>  …  </a:t>
              </a:r>
              <a:r>
                <a:rPr lang="en-US" dirty="0" err="1"/>
                <a:t>x</a:t>
              </a:r>
              <a:r>
                <a:rPr lang="en-US" baseline="-25000" dirty="0" err="1"/>
                <a:t>np</a:t>
              </a:r>
              <a:endParaRPr lang="en-US" baseline="-25000" dirty="0"/>
            </a:p>
          </p:txBody>
        </p:sp>
        <p:sp>
          <p:nvSpPr>
            <p:cNvPr id="18447" name="Left Bracket 2"/>
            <p:cNvSpPr>
              <a:spLocks/>
            </p:cNvSpPr>
            <p:nvPr/>
          </p:nvSpPr>
          <p:spPr bwMode="auto">
            <a:xfrm>
              <a:off x="685800" y="1828800"/>
              <a:ext cx="152400" cy="1752160"/>
            </a:xfrm>
            <a:prstGeom prst="leftBracket">
              <a:avLst>
                <a:gd name="adj" fmla="val 830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Left Bracket 21"/>
            <p:cNvSpPr>
              <a:spLocks/>
            </p:cNvSpPr>
            <p:nvPr/>
          </p:nvSpPr>
          <p:spPr bwMode="auto">
            <a:xfrm flipH="1">
              <a:off x="2895600" y="1845782"/>
              <a:ext cx="152400" cy="1752160"/>
            </a:xfrm>
            <a:prstGeom prst="leftBracket">
              <a:avLst>
                <a:gd name="adj" fmla="val 830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1">
            <a:extLst>
              <a:ext uri="{FF2B5EF4-FFF2-40B4-BE49-F238E27FC236}">
                <a16:creationId xmlns:a16="http://schemas.microsoft.com/office/drawing/2014/main" id="{A00EEAA7-C6BB-104E-BD1E-4E3E08BB3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404" y="5201953"/>
            <a:ext cx="506079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 err="1"/>
              <a:t>X</a:t>
            </a:r>
            <a:r>
              <a:rPr lang="en-US" sz="2800" baseline="-25000" dirty="0" err="1"/>
              <a:t>np</a:t>
            </a:r>
            <a:r>
              <a:rPr lang="en-US" sz="2800" dirty="0"/>
              <a:t> </a:t>
            </a:r>
          </a:p>
          <a:p>
            <a:pPr eaLnBrk="1" hangingPunct="1"/>
            <a:r>
              <a:rPr lang="en-US" sz="2800" dirty="0"/>
              <a:t>n observations and p variables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5180656"/>
      </p:ext>
    </p:extLst>
  </p:cSld>
  <p:clrMapOvr>
    <a:masterClrMapping/>
  </p:clrMapOvr>
  <p:transition spd="slow" advTm="20833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7B5DC97B-59C5-3142-878C-50F95C9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52400"/>
            <a:ext cx="7239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Multidimensional Scaling (MDS)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628EE5-8BA1-E04F-BFA6-0B22655C2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699052"/>
            <a:ext cx="60198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70022"/>
      </p:ext>
    </p:extLst>
  </p:cSld>
  <p:clrMapOvr>
    <a:masterClrMapping/>
  </p:clrMapOvr>
  <p:transition spd="slow" advTm="1229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E4C7D5-6204-504D-9723-8A89EDD36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" y="1524000"/>
            <a:ext cx="4510144" cy="4191000"/>
          </a:xfrm>
          <a:prstGeom prst="rect">
            <a:avLst/>
          </a:prstGeom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24E1B531-4ADF-2442-ADC6-F3B9E3EF2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457200"/>
            <a:ext cx="7239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Multidimensional Scaling (MDS)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BE6BD4-9C77-E746-9A9A-1B38BE24B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00809"/>
            <a:ext cx="4366591" cy="451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72430"/>
      </p:ext>
    </p:extLst>
  </p:cSld>
  <p:clrMapOvr>
    <a:masterClrMapping/>
  </p:clrMapOvr>
  <p:transition spd="slow" advTm="33003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nci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990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Line 3"/>
          <p:cNvSpPr>
            <a:spLocks noChangeShapeType="1"/>
          </p:cNvSpPr>
          <p:nvPr/>
        </p:nvSpPr>
        <p:spPr bwMode="auto">
          <a:xfrm>
            <a:off x="1524000" y="457200"/>
            <a:ext cx="7391400" cy="0"/>
          </a:xfrm>
          <a:prstGeom prst="line">
            <a:avLst/>
          </a:prstGeom>
          <a:noFill/>
          <a:ln w="57150" cmpd="thickThin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876300" y="1219200"/>
            <a:ext cx="78486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/>
              <a:t>Outline Of The Talk</a:t>
            </a:r>
          </a:p>
          <a:p>
            <a:endParaRPr lang="en-US" sz="2000" dirty="0"/>
          </a:p>
          <a:p>
            <a:pPr algn="l"/>
            <a:endParaRPr lang="en-US" dirty="0"/>
          </a:p>
          <a:p>
            <a:pPr algn="l"/>
            <a:r>
              <a:rPr lang="en-US" dirty="0"/>
              <a:t>1)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Linear dimension reduction methods </a:t>
            </a:r>
          </a:p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  PCA, MDS, and SVD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2) </a:t>
            </a:r>
            <a:r>
              <a:rPr lang="en-US" b="1" dirty="0"/>
              <a:t>Nonlinear dimension reduction methods </a:t>
            </a:r>
          </a:p>
          <a:p>
            <a:pPr algn="l"/>
            <a:r>
              <a:rPr lang="en-US" b="1" dirty="0"/>
              <a:t>   </a:t>
            </a:r>
            <a:r>
              <a:rPr lang="en-US" dirty="0"/>
              <a:t> </a:t>
            </a:r>
            <a:r>
              <a:rPr lang="en-US" dirty="0" err="1"/>
              <a:t>Isomap</a:t>
            </a:r>
            <a:r>
              <a:rPr lang="en-US" dirty="0"/>
              <a:t>, LLE, Laplacian Eigenmap, TSNE, and UMAP</a:t>
            </a:r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3)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Canonical correlation and Trajectory analysis</a:t>
            </a:r>
          </a:p>
          <a:p>
            <a:pPr algn="l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Data integration and reversed graph embedding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31468"/>
      </p:ext>
    </p:extLst>
  </p:cSld>
  <p:clrMapOvr>
    <a:masterClrMapping/>
  </p:clrMapOvr>
  <p:transition spd="slow" advTm="1014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09446" y="1273185"/>
            <a:ext cx="3429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y is response variable or dependent variable</a:t>
            </a:r>
          </a:p>
        </p:txBody>
      </p:sp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3162300" y="2394081"/>
            <a:ext cx="2895600" cy="1938338"/>
            <a:chOff x="685800" y="1752600"/>
            <a:chExt cx="2895600" cy="1938525"/>
          </a:xfrm>
        </p:grpSpPr>
        <p:sp>
          <p:nvSpPr>
            <p:cNvPr id="18446" name="TextBox 1"/>
            <p:cNvSpPr txBox="1">
              <a:spLocks noChangeArrowheads="1"/>
            </p:cNvSpPr>
            <p:nvPr/>
          </p:nvSpPr>
          <p:spPr bwMode="auto">
            <a:xfrm>
              <a:off x="838200" y="1752600"/>
              <a:ext cx="2743200" cy="193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dirty="0"/>
                <a:t>y</a:t>
              </a:r>
              <a:r>
                <a:rPr lang="en-US" baseline="-25000" dirty="0"/>
                <a:t>1</a:t>
              </a:r>
              <a:r>
                <a:rPr lang="en-US" dirty="0"/>
                <a:t>  x</a:t>
              </a:r>
              <a:r>
                <a:rPr lang="en-US" baseline="-25000" dirty="0"/>
                <a:t>11</a:t>
              </a:r>
              <a:r>
                <a:rPr lang="en-US" dirty="0"/>
                <a:t>  x</a:t>
              </a:r>
              <a:r>
                <a:rPr lang="en-US" baseline="-25000" dirty="0"/>
                <a:t>12</a:t>
              </a:r>
              <a:r>
                <a:rPr lang="en-US" dirty="0"/>
                <a:t>  …  x</a:t>
              </a:r>
              <a:r>
                <a:rPr lang="en-US" baseline="-25000" dirty="0"/>
                <a:t>1p</a:t>
              </a:r>
            </a:p>
            <a:p>
              <a:pPr algn="l"/>
              <a:r>
                <a:rPr lang="en-US" dirty="0"/>
                <a:t>y</a:t>
              </a:r>
              <a:r>
                <a:rPr lang="en-US" baseline="-25000" dirty="0"/>
                <a:t>2</a:t>
              </a:r>
              <a:r>
                <a:rPr lang="en-US" dirty="0"/>
                <a:t>  x</a:t>
              </a:r>
              <a:r>
                <a:rPr lang="en-US" baseline="-25000" dirty="0"/>
                <a:t>21</a:t>
              </a:r>
              <a:r>
                <a:rPr lang="en-US" dirty="0"/>
                <a:t>  x</a:t>
              </a:r>
              <a:r>
                <a:rPr lang="en-US" baseline="-25000" dirty="0"/>
                <a:t>22</a:t>
              </a:r>
              <a:r>
                <a:rPr lang="en-US" dirty="0"/>
                <a:t>  …  x</a:t>
              </a:r>
              <a:r>
                <a:rPr lang="en-US" baseline="-25000" dirty="0"/>
                <a:t>2p</a:t>
              </a:r>
            </a:p>
            <a:p>
              <a:pPr algn="l"/>
              <a:r>
                <a:rPr lang="en-US" dirty="0"/>
                <a:t>.                          .</a:t>
              </a:r>
            </a:p>
            <a:p>
              <a:pPr algn="l"/>
              <a:r>
                <a:rPr lang="en-US" dirty="0"/>
                <a:t>.                          .</a:t>
              </a:r>
            </a:p>
            <a:p>
              <a:pPr algn="l"/>
              <a:r>
                <a:rPr lang="en-US" dirty="0" err="1"/>
                <a:t>y</a:t>
              </a:r>
              <a:r>
                <a:rPr lang="en-US" baseline="-25000" dirty="0" err="1"/>
                <a:t>n</a:t>
              </a:r>
              <a:r>
                <a:rPr lang="en-US" dirty="0"/>
                <a:t>  x</a:t>
              </a:r>
              <a:r>
                <a:rPr lang="en-US" baseline="-25000" dirty="0"/>
                <a:t>n1</a:t>
              </a:r>
              <a:r>
                <a:rPr lang="en-US" dirty="0"/>
                <a:t>  x</a:t>
              </a:r>
              <a:r>
                <a:rPr lang="en-US" baseline="-25000" dirty="0"/>
                <a:t>n2</a:t>
              </a:r>
              <a:r>
                <a:rPr lang="en-US" dirty="0"/>
                <a:t>  …  </a:t>
              </a:r>
              <a:r>
                <a:rPr lang="en-US" dirty="0" err="1"/>
                <a:t>x</a:t>
              </a:r>
              <a:r>
                <a:rPr lang="en-US" baseline="-25000" dirty="0" err="1"/>
                <a:t>np</a:t>
              </a:r>
              <a:endParaRPr lang="en-US" baseline="-25000" dirty="0"/>
            </a:p>
          </p:txBody>
        </p:sp>
        <p:sp>
          <p:nvSpPr>
            <p:cNvPr id="18447" name="Left Bracket 2"/>
            <p:cNvSpPr>
              <a:spLocks/>
            </p:cNvSpPr>
            <p:nvPr/>
          </p:nvSpPr>
          <p:spPr bwMode="auto">
            <a:xfrm>
              <a:off x="685800" y="1828800"/>
              <a:ext cx="152400" cy="1752160"/>
            </a:xfrm>
            <a:prstGeom prst="leftBracket">
              <a:avLst>
                <a:gd name="adj" fmla="val 830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Left Bracket 21"/>
            <p:cNvSpPr>
              <a:spLocks/>
            </p:cNvSpPr>
            <p:nvPr/>
          </p:nvSpPr>
          <p:spPr bwMode="auto">
            <a:xfrm flipH="1">
              <a:off x="3276600" y="1828807"/>
              <a:ext cx="152400" cy="1752160"/>
            </a:xfrm>
            <a:prstGeom prst="leftBracket">
              <a:avLst>
                <a:gd name="adj" fmla="val 830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4">
            <a:extLst>
              <a:ext uri="{FF2B5EF4-FFF2-40B4-BE49-F238E27FC236}">
                <a16:creationId xmlns:a16="http://schemas.microsoft.com/office/drawing/2014/main" id="{56199733-B0EE-9F47-9CD3-F2E180C90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4698511"/>
            <a:ext cx="4800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y = </a:t>
            </a:r>
            <a:r>
              <a:rPr lang="en-US" dirty="0">
                <a:latin typeface="Symbol" charset="0"/>
                <a:cs typeface="Symbol" charset="0"/>
              </a:rPr>
              <a:t>b</a:t>
            </a:r>
            <a:r>
              <a:rPr lang="en-US" baseline="-25000" dirty="0"/>
              <a:t>0</a:t>
            </a:r>
            <a:r>
              <a:rPr lang="en-US" dirty="0"/>
              <a:t> + </a:t>
            </a:r>
            <a:r>
              <a:rPr lang="en-US" dirty="0">
                <a:latin typeface="Symbol" charset="0"/>
                <a:cs typeface="Symbol" charset="0"/>
              </a:rPr>
              <a:t>b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 + </a:t>
            </a:r>
            <a:r>
              <a:rPr lang="en-US" dirty="0">
                <a:latin typeface="Symbol" charset="0"/>
                <a:cs typeface="Symbol" charset="0"/>
              </a:rPr>
              <a:t>b</a:t>
            </a:r>
            <a:r>
              <a:rPr lang="en-US" baseline="-25000" dirty="0"/>
              <a:t>2</a:t>
            </a:r>
            <a:r>
              <a:rPr lang="en-US" dirty="0"/>
              <a:t>x</a:t>
            </a:r>
            <a:r>
              <a:rPr lang="en-US" baseline="-25000" dirty="0"/>
              <a:t>2</a:t>
            </a:r>
            <a:r>
              <a:rPr lang="en-US" dirty="0"/>
              <a:t> … + </a:t>
            </a:r>
            <a:r>
              <a:rPr lang="en-US" dirty="0" err="1">
                <a:latin typeface="Symbol" charset="0"/>
                <a:cs typeface="Symbol" charset="0"/>
              </a:rPr>
              <a:t>b</a:t>
            </a:r>
            <a:r>
              <a:rPr lang="en-US" baseline="-25000" dirty="0" err="1"/>
              <a:t>p</a:t>
            </a:r>
            <a:r>
              <a:rPr lang="en-US" dirty="0" err="1"/>
              <a:t>x</a:t>
            </a:r>
            <a:r>
              <a:rPr lang="en-US" baseline="-25000" dirty="0" err="1"/>
              <a:t>p</a:t>
            </a:r>
            <a:r>
              <a:rPr lang="en-US" dirty="0"/>
              <a:t> + </a:t>
            </a:r>
            <a:r>
              <a:rPr lang="en-US" dirty="0">
                <a:latin typeface="Symbol" charset="0"/>
                <a:cs typeface="Symbol" charset="0"/>
              </a:rPr>
              <a:t>e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y = </a:t>
            </a:r>
            <a:r>
              <a:rPr lang="en-US" dirty="0" err="1">
                <a:latin typeface="+mn-lt"/>
              </a:rPr>
              <a:t>X</a:t>
            </a:r>
            <a:r>
              <a:rPr lang="en-US" dirty="0" err="1">
                <a:latin typeface="Symbol" pitchFamily="2" charset="2"/>
              </a:rPr>
              <a:t>b</a:t>
            </a:r>
            <a:r>
              <a:rPr lang="en-US" dirty="0"/>
              <a:t> + </a:t>
            </a:r>
            <a:r>
              <a:rPr lang="en-US" dirty="0">
                <a:latin typeface="Symbol" charset="0"/>
                <a:cs typeface="Symbol" charset="0"/>
              </a:rPr>
              <a:t>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162176-EDD1-4F4C-9EA3-64B0C5601D69}"/>
              </a:ext>
            </a:extLst>
          </p:cNvPr>
          <p:cNvCxnSpPr/>
          <p:nvPr/>
        </p:nvCxnSpPr>
        <p:spPr bwMode="auto">
          <a:xfrm>
            <a:off x="3716144" y="2394081"/>
            <a:ext cx="0" cy="193833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1">
            <a:extLst>
              <a:ext uri="{FF2B5EF4-FFF2-40B4-BE49-F238E27FC236}">
                <a16:creationId xmlns:a16="http://schemas.microsoft.com/office/drawing/2014/main" id="{4C647E3E-B551-9B4B-9FF4-C6A45504F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04800"/>
            <a:ext cx="7086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Multivariate Linear Regression Model</a:t>
            </a: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9D5F4002-DCA6-8644-B1A4-35635E5EF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1659980"/>
            <a:ext cx="4267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...x</a:t>
            </a:r>
            <a:r>
              <a:rPr lang="en-US" baseline="-25000" dirty="0"/>
              <a:t>p</a:t>
            </a:r>
            <a:r>
              <a:rPr lang="en-US" dirty="0"/>
              <a:t> are independent variables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8928235"/>
      </p:ext>
    </p:extLst>
  </p:cSld>
  <p:clrMapOvr>
    <a:masterClrMapping/>
  </p:clrMapOvr>
  <p:transition spd="slow" advTm="43462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914400" y="685800"/>
            <a:ext cx="7543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Application Of Simple Linear Regression Model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56199733-B0EE-9F47-9CD3-F2E180C90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1710502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y = </a:t>
            </a:r>
            <a:r>
              <a:rPr lang="en-US" dirty="0">
                <a:latin typeface="Symbol" charset="0"/>
                <a:cs typeface="Symbol" charset="0"/>
              </a:rPr>
              <a:t>b</a:t>
            </a:r>
            <a:r>
              <a:rPr lang="en-US" baseline="-25000" dirty="0"/>
              <a:t>0</a:t>
            </a:r>
            <a:r>
              <a:rPr lang="en-US" dirty="0"/>
              <a:t> + </a:t>
            </a:r>
            <a:r>
              <a:rPr lang="en-US" dirty="0">
                <a:latin typeface="Symbol" charset="0"/>
                <a:cs typeface="Symbol" charset="0"/>
              </a:rPr>
              <a:t>b</a:t>
            </a:r>
            <a:r>
              <a:rPr lang="en-US" baseline="-25000" dirty="0"/>
              <a:t>1</a:t>
            </a:r>
            <a:r>
              <a:rPr lang="en-US" dirty="0"/>
              <a:t>x + </a:t>
            </a:r>
            <a:r>
              <a:rPr lang="en-US" dirty="0">
                <a:latin typeface="Symbol" charset="0"/>
                <a:cs typeface="Symbol" charset="0"/>
              </a:rPr>
              <a:t>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6653219-329E-6E4E-8F84-DB6E5F9976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428112"/>
              </p:ext>
            </p:extLst>
          </p:nvPr>
        </p:nvGraphicFramePr>
        <p:xfrm>
          <a:off x="838200" y="3464312"/>
          <a:ext cx="7696200" cy="147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65400">
                  <a:extLst>
                    <a:ext uri="{9D8B030D-6E8A-4147-A177-3AD203B41FA5}">
                      <a16:colId xmlns:a16="http://schemas.microsoft.com/office/drawing/2014/main" val="2303238726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1490296648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11813346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11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Tumor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Gene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correlation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787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Gene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Treatment vs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t-test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794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Treatment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Gene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Classification (</a:t>
                      </a:r>
                      <a:r>
                        <a:rPr lang="en-US" dirty="0" err="1"/>
                        <a:t>glm</a:t>
                      </a:r>
                      <a:r>
                        <a:rPr lang="en-US" dirty="0"/>
                        <a:t>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1205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261421209"/>
      </p:ext>
    </p:extLst>
  </p:cSld>
  <p:clrMapOvr>
    <a:masterClrMapping/>
  </p:clrMapOvr>
  <p:transition spd="slow" advTm="64576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2209800" y="685800"/>
            <a:ext cx="4114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Unsupervised Analysis</a:t>
            </a:r>
          </a:p>
        </p:txBody>
      </p:sp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3124200" y="1981200"/>
            <a:ext cx="2895600" cy="1938338"/>
            <a:chOff x="685800" y="1752600"/>
            <a:chExt cx="2895600" cy="1938525"/>
          </a:xfrm>
        </p:grpSpPr>
        <p:sp>
          <p:nvSpPr>
            <p:cNvPr id="18446" name="TextBox 1"/>
            <p:cNvSpPr txBox="1">
              <a:spLocks noChangeArrowheads="1"/>
            </p:cNvSpPr>
            <p:nvPr/>
          </p:nvSpPr>
          <p:spPr bwMode="auto">
            <a:xfrm>
              <a:off x="838200" y="1752600"/>
              <a:ext cx="2743200" cy="193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dirty="0"/>
                <a:t>x</a:t>
              </a:r>
              <a:r>
                <a:rPr lang="en-US" baseline="-25000" dirty="0"/>
                <a:t>11</a:t>
              </a:r>
              <a:r>
                <a:rPr lang="en-US" dirty="0"/>
                <a:t>  x</a:t>
              </a:r>
              <a:r>
                <a:rPr lang="en-US" baseline="-25000" dirty="0"/>
                <a:t>12</a:t>
              </a:r>
              <a:r>
                <a:rPr lang="en-US" dirty="0"/>
                <a:t>  …  x</a:t>
              </a:r>
              <a:r>
                <a:rPr lang="en-US" baseline="-25000" dirty="0"/>
                <a:t>1p</a:t>
              </a:r>
            </a:p>
            <a:p>
              <a:pPr algn="l"/>
              <a:r>
                <a:rPr lang="en-US" dirty="0"/>
                <a:t>x</a:t>
              </a:r>
              <a:r>
                <a:rPr lang="en-US" baseline="-25000" dirty="0"/>
                <a:t>21</a:t>
              </a:r>
              <a:r>
                <a:rPr lang="en-US" dirty="0"/>
                <a:t>  x</a:t>
              </a:r>
              <a:r>
                <a:rPr lang="en-US" baseline="-25000" dirty="0"/>
                <a:t>22</a:t>
              </a:r>
              <a:r>
                <a:rPr lang="en-US" dirty="0"/>
                <a:t>  …  x</a:t>
              </a:r>
              <a:r>
                <a:rPr lang="en-US" baseline="-25000" dirty="0"/>
                <a:t>2p</a:t>
              </a:r>
            </a:p>
            <a:p>
              <a:pPr algn="l"/>
              <a:r>
                <a:rPr lang="en-US" dirty="0"/>
                <a:t>.                     .</a:t>
              </a:r>
            </a:p>
            <a:p>
              <a:pPr algn="l"/>
              <a:r>
                <a:rPr lang="en-US" dirty="0"/>
                <a:t>.                     .</a:t>
              </a:r>
            </a:p>
            <a:p>
              <a:pPr algn="l"/>
              <a:r>
                <a:rPr lang="en-US" dirty="0"/>
                <a:t>x</a:t>
              </a:r>
              <a:r>
                <a:rPr lang="en-US" baseline="-25000" dirty="0"/>
                <a:t>n1</a:t>
              </a:r>
              <a:r>
                <a:rPr lang="en-US" dirty="0"/>
                <a:t>  x</a:t>
              </a:r>
              <a:r>
                <a:rPr lang="en-US" baseline="-25000" dirty="0"/>
                <a:t>n2</a:t>
              </a:r>
              <a:r>
                <a:rPr lang="en-US" dirty="0"/>
                <a:t>  …  </a:t>
              </a:r>
              <a:r>
                <a:rPr lang="en-US" dirty="0" err="1"/>
                <a:t>x</a:t>
              </a:r>
              <a:r>
                <a:rPr lang="en-US" baseline="-25000" dirty="0" err="1"/>
                <a:t>np</a:t>
              </a:r>
              <a:endParaRPr lang="en-US" baseline="-25000" dirty="0"/>
            </a:p>
          </p:txBody>
        </p:sp>
        <p:sp>
          <p:nvSpPr>
            <p:cNvPr id="18447" name="Left Bracket 2"/>
            <p:cNvSpPr>
              <a:spLocks/>
            </p:cNvSpPr>
            <p:nvPr/>
          </p:nvSpPr>
          <p:spPr bwMode="auto">
            <a:xfrm>
              <a:off x="685800" y="1828800"/>
              <a:ext cx="152400" cy="1752160"/>
            </a:xfrm>
            <a:prstGeom prst="leftBracket">
              <a:avLst>
                <a:gd name="adj" fmla="val 830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Left Bracket 21"/>
            <p:cNvSpPr>
              <a:spLocks/>
            </p:cNvSpPr>
            <p:nvPr/>
          </p:nvSpPr>
          <p:spPr bwMode="auto">
            <a:xfrm flipH="1">
              <a:off x="2895600" y="1845782"/>
              <a:ext cx="152400" cy="1752160"/>
            </a:xfrm>
            <a:prstGeom prst="leftBracket">
              <a:avLst>
                <a:gd name="adj" fmla="val 830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Box 1">
            <a:extLst>
              <a:ext uri="{FF2B5EF4-FFF2-40B4-BE49-F238E27FC236}">
                <a16:creationId xmlns:a16="http://schemas.microsoft.com/office/drawing/2014/main" id="{D6A69A43-23FE-0747-8D3A-06DC671B4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029200"/>
            <a:ext cx="8458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We do not have data for response variable y or sample label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We are more interested in intrinsic relationship among samples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2965221"/>
      </p:ext>
    </p:extLst>
  </p:cSld>
  <p:clrMapOvr>
    <a:masterClrMapping/>
  </p:clrMapOvr>
  <p:transition spd="slow" advTm="37726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04800" y="300335"/>
            <a:ext cx="8610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/>
              <a:t>Supervised And Unsupervised Statistical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1" y="237266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supervised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501266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unsupervised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6201" y="127372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Regression model</a:t>
            </a:r>
          </a:p>
          <a:p>
            <a:pPr algn="l"/>
            <a:r>
              <a:rPr lang="en-US" sz="2000" dirty="0"/>
              <a:t>linear regression, polynomial regression, </a:t>
            </a:r>
            <a:r>
              <a:rPr lang="en-US" sz="2000" dirty="0" err="1"/>
              <a:t>glm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1" y="2740019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Classification</a:t>
            </a:r>
          </a:p>
          <a:p>
            <a:pPr algn="l"/>
            <a:r>
              <a:rPr lang="en-US" sz="2000" dirty="0"/>
              <a:t>Logistic regression, LDA, random forest, </a:t>
            </a:r>
            <a:r>
              <a:rPr lang="en-US" sz="2000" dirty="0" err="1"/>
              <a:t>gbm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181601" y="4125084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Clustering analysis</a:t>
            </a:r>
          </a:p>
          <a:p>
            <a:pPr algn="l"/>
            <a:r>
              <a:rPr lang="en-US" sz="2000" dirty="0"/>
              <a:t>hierarchical clustering, k-means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81601" y="5667906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Dimension reduction</a:t>
            </a:r>
          </a:p>
          <a:p>
            <a:pPr algn="l"/>
            <a:r>
              <a:rPr lang="en-US" sz="2000" dirty="0"/>
              <a:t>PCA, MDS, t-SNE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057400" y="4482211"/>
            <a:ext cx="2819400" cy="1561369"/>
            <a:chOff x="990600" y="2896317"/>
            <a:chExt cx="2819400" cy="1561369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990600" y="3657600"/>
              <a:ext cx="457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1447800" y="2896317"/>
              <a:ext cx="2362200" cy="23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1447800" y="4444986"/>
              <a:ext cx="2362200" cy="12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1447800" y="2896317"/>
              <a:ext cx="0" cy="154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1" name="TextBox 30"/>
          <p:cNvSpPr txBox="1"/>
          <p:nvPr/>
        </p:nvSpPr>
        <p:spPr>
          <a:xfrm>
            <a:off x="2578099" y="1398886"/>
            <a:ext cx="2324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/>
              <a:t>continuous variable</a:t>
            </a:r>
            <a:endParaRPr lang="en-US" sz="2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2082800" y="1866821"/>
            <a:ext cx="2819400" cy="1561369"/>
            <a:chOff x="990600" y="2896317"/>
            <a:chExt cx="2819400" cy="1561369"/>
          </a:xfrm>
        </p:grpSpPr>
        <p:cxnSp>
          <p:nvCxnSpPr>
            <p:cNvPr id="35" name="Straight Connector 34"/>
            <p:cNvCxnSpPr/>
            <p:nvPr/>
          </p:nvCxnSpPr>
          <p:spPr bwMode="auto">
            <a:xfrm>
              <a:off x="990600" y="3657600"/>
              <a:ext cx="457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1447800" y="2896317"/>
              <a:ext cx="2362200" cy="23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1447800" y="4444986"/>
              <a:ext cx="2362200" cy="12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1447800" y="2896317"/>
              <a:ext cx="0" cy="154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9" name="TextBox 38"/>
          <p:cNvSpPr txBox="1"/>
          <p:nvPr/>
        </p:nvSpPr>
        <p:spPr>
          <a:xfrm>
            <a:off x="2578099" y="2970426"/>
            <a:ext cx="2324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categorical variable</a:t>
            </a:r>
          </a:p>
        </p:txBody>
      </p:sp>
    </p:spTree>
    <p:extLst>
      <p:ext uri="{BB962C8B-B14F-4D97-AF65-F5344CB8AC3E}">
        <p14:creationId xmlns:p14="http://schemas.microsoft.com/office/powerpoint/2010/main" val="3361508465"/>
      </p:ext>
    </p:extLst>
  </p:cSld>
  <p:clrMapOvr>
    <a:masterClrMapping/>
  </p:clrMapOvr>
  <p:transition spd="slow" advTm="2873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66700" y="304800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Principal Component Analysis (PCA)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E8C2F4-E35B-134B-8A0A-7CEE5B1B6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838200"/>
            <a:ext cx="6400800" cy="5862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030639-6EF7-2E4A-BDC8-FBACC9D0A5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838200"/>
            <a:ext cx="2209800" cy="527160"/>
          </a:xfrm>
          <a:prstGeom prst="rect">
            <a:avLst/>
          </a:prstGeom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A8D1C715-088F-6D4E-ABA9-C90E2517C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74" y="1365360"/>
            <a:ext cx="877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/>
              <a:t>r = </a:t>
            </a:r>
            <a:r>
              <a:rPr lang="en-US" sz="1600" dirty="0">
                <a:latin typeface="Symbol" pitchFamily="2" charset="2"/>
              </a:rPr>
              <a:t>r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6FB8AFE3-1136-FB4A-8110-16346B2D2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960" y="3282806"/>
            <a:ext cx="8772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/>
              <a:t>n = 400</a:t>
            </a:r>
            <a:endParaRPr lang="en-US" sz="160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0207595"/>
      </p:ext>
    </p:extLst>
  </p:cSld>
  <p:clrMapOvr>
    <a:masterClrMapping/>
  </p:clrMapOvr>
  <p:transition spd="slow" advTm="14642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27C26C-206B-3B48-9471-E8FE3C73C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674" y="2281981"/>
            <a:ext cx="3975100" cy="3581400"/>
          </a:xfrm>
          <a:prstGeom prst="rect">
            <a:avLst/>
          </a:prstGeom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D176B108-8311-ED4A-814D-2207A3923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" y="501774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Principal Component Analysis (PCA)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9F5D518-9529-874B-B90C-0F1554242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6222682"/>
            <a:ext cx="7315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Karl Pearson 1901; Harold </a:t>
            </a:r>
            <a:r>
              <a:rPr lang="en-US" dirty="0" err="1"/>
              <a:t>Hotelling</a:t>
            </a:r>
            <a:r>
              <a:rPr lang="en-US" dirty="0"/>
              <a:t> 1933-1936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FF96046-CB7A-FD4A-964A-0B6686F89BB3}"/>
              </a:ext>
            </a:extLst>
          </p:cNvPr>
          <p:cNvGrpSpPr/>
          <p:nvPr/>
        </p:nvGrpSpPr>
        <p:grpSpPr>
          <a:xfrm>
            <a:off x="4511558" y="1492374"/>
            <a:ext cx="2344438" cy="1037927"/>
            <a:chOff x="4914256" y="1362373"/>
            <a:chExt cx="2344438" cy="103792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39BC0B2-DF3D-2C49-BAE6-B1983B3EEA2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556979" y="2159943"/>
              <a:ext cx="228600" cy="24035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6AF0525-A847-134F-A1AE-9055D100D5E6}"/>
                </a:ext>
              </a:extLst>
            </p:cNvPr>
            <p:cNvGrpSpPr/>
            <p:nvPr/>
          </p:nvGrpSpPr>
          <p:grpSpPr>
            <a:xfrm>
              <a:off x="4914256" y="1362373"/>
              <a:ext cx="2344438" cy="1037927"/>
              <a:chOff x="4914256" y="1362373"/>
              <a:chExt cx="2344438" cy="1037927"/>
            </a:xfrm>
          </p:grpSpPr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FFFB3BDF-07C0-0747-A533-FB0E95BFBD35}"/>
                  </a:ext>
                </a:extLst>
              </p:cNvPr>
              <p:cNvCxnSpPr/>
              <p:nvPr/>
            </p:nvCxnSpPr>
            <p:spPr bwMode="auto">
              <a:xfrm flipV="1">
                <a:off x="5791200" y="1866900"/>
                <a:ext cx="609600" cy="53340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649A70E8-74F3-DA45-8EDA-2DC6A8AA0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6191894" y="1362373"/>
                <a:ext cx="10668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PC1</a:t>
                </a:r>
              </a:p>
            </p:txBody>
          </p:sp>
          <p:sp>
            <p:nvSpPr>
              <p:cNvPr id="15" name="Rectangle 7">
                <a:extLst>
                  <a:ext uri="{FF2B5EF4-FFF2-40B4-BE49-F238E27FC236}">
                    <a16:creationId xmlns:a16="http://schemas.microsoft.com/office/drawing/2014/main" id="{7287A25E-82CF-E440-9362-94002CBF5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4914256" y="1728148"/>
                <a:ext cx="10668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PC2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156FB77-718B-9641-96B4-B582B0002C9A}"/>
              </a:ext>
            </a:extLst>
          </p:cNvPr>
          <p:cNvGrpSpPr/>
          <p:nvPr/>
        </p:nvGrpSpPr>
        <p:grpSpPr>
          <a:xfrm>
            <a:off x="1219200" y="4396458"/>
            <a:ext cx="1816720" cy="1718652"/>
            <a:chOff x="1219200" y="4396458"/>
            <a:chExt cx="1816720" cy="171865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49C53AB-D536-5D48-A7BD-E0C567AB0F13}"/>
                </a:ext>
              </a:extLst>
            </p:cNvPr>
            <p:cNvGrpSpPr/>
            <p:nvPr/>
          </p:nvGrpSpPr>
          <p:grpSpPr>
            <a:xfrm>
              <a:off x="1600200" y="4800600"/>
              <a:ext cx="914400" cy="914400"/>
              <a:chOff x="1828800" y="5105400"/>
              <a:chExt cx="914400" cy="914400"/>
            </a:xfrm>
          </p:grpSpPr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8E71D764-A07B-F34E-86DA-4E9997109E14}"/>
                  </a:ext>
                </a:extLst>
              </p:cNvPr>
              <p:cNvCxnSpPr/>
              <p:nvPr/>
            </p:nvCxnSpPr>
            <p:spPr bwMode="auto">
              <a:xfrm>
                <a:off x="1828800" y="6019800"/>
                <a:ext cx="9144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C5211CA6-860C-7D4B-B17B-59032002A0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371600" y="5562600"/>
                <a:ext cx="9144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A92DA5-E283-A746-8B12-CA847BB863B0}"/>
                </a:ext>
              </a:extLst>
            </p:cNvPr>
            <p:cNvSpPr txBox="1"/>
            <p:nvPr/>
          </p:nvSpPr>
          <p:spPr>
            <a:xfrm>
              <a:off x="2362200" y="5715000"/>
              <a:ext cx="673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x1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126C8F-3C5E-B146-A261-EEA47490D6C1}"/>
                </a:ext>
              </a:extLst>
            </p:cNvPr>
            <p:cNvSpPr txBox="1"/>
            <p:nvPr/>
          </p:nvSpPr>
          <p:spPr>
            <a:xfrm>
              <a:off x="1219200" y="4396458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x2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5162803"/>
      </p:ext>
    </p:extLst>
  </p:cSld>
  <p:clrMapOvr>
    <a:masterClrMapping/>
  </p:clrMapOvr>
  <p:transition spd="slow" advTm="96049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15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3|2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4.1|13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40.2|2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1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15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15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-1787.2|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5|6.8|1.7|18.3|46.9|36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"/>
</p:tagLst>
</file>

<file path=ppt/theme/theme1.xml><?xml version="1.0" encoding="utf-8"?>
<a:theme xmlns:a="http://schemas.openxmlformats.org/drawingml/2006/main" name="positionalCloning">
  <a:themeElements>
    <a:clrScheme name="positionalClo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sitionalClon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sitionalClo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itionalClon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sitionalClon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itionalClon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itionalClon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itionalClon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itionalClon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S:\41\LeeLab\slide\positionalCloning.ppt</Template>
  <TotalTime>40667</TotalTime>
  <Words>1038</Words>
  <Application>Microsoft Macintosh PowerPoint</Application>
  <PresentationFormat>On-screen Show (4:3)</PresentationFormat>
  <Paragraphs>259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Symbol</vt:lpstr>
      <vt:lpstr>Times New Roman</vt:lpstr>
      <vt:lpstr>positionalCloning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NCI/NIH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ISCS</dc:creator>
  <cp:lastModifiedBy>Lee, Maxwell (NIH/NCI) [E]</cp:lastModifiedBy>
  <cp:revision>1325</cp:revision>
  <cp:lastPrinted>2003-03-21T16:31:12Z</cp:lastPrinted>
  <dcterms:created xsi:type="dcterms:W3CDTF">2001-01-26T16:54:31Z</dcterms:created>
  <dcterms:modified xsi:type="dcterms:W3CDTF">2020-04-15T16:40:45Z</dcterms:modified>
</cp:coreProperties>
</file>