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22"/>
  </p:notesMasterIdLst>
  <p:handoutMasterIdLst>
    <p:handoutMasterId r:id="rId23"/>
  </p:handoutMasterIdLst>
  <p:sldIdLst>
    <p:sldId id="256" r:id="rId2"/>
    <p:sldId id="356" r:id="rId3"/>
    <p:sldId id="262" r:id="rId4"/>
    <p:sldId id="354" r:id="rId5"/>
    <p:sldId id="304" r:id="rId6"/>
    <p:sldId id="303" r:id="rId7"/>
    <p:sldId id="327" r:id="rId8"/>
    <p:sldId id="361" r:id="rId9"/>
    <p:sldId id="364" r:id="rId10"/>
    <p:sldId id="369" r:id="rId11"/>
    <p:sldId id="370" r:id="rId12"/>
    <p:sldId id="371" r:id="rId13"/>
    <p:sldId id="381" r:id="rId14"/>
    <p:sldId id="383" r:id="rId15"/>
    <p:sldId id="384" r:id="rId16"/>
    <p:sldId id="385" r:id="rId17"/>
    <p:sldId id="386" r:id="rId18"/>
    <p:sldId id="380" r:id="rId19"/>
    <p:sldId id="387" r:id="rId20"/>
    <p:sldId id="388" r:id="rId2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lzone, Kathleen (NIH/NCI) [E]" initials="KC" lastIdx="37" clrIdx="0"/>
  <p:cmAuthor id="1" name="Purkayastha, Anjan (NIH/NCI) [C]"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48" autoAdjust="0"/>
    <p:restoredTop sz="90368" autoAdjust="0"/>
  </p:normalViewPr>
  <p:slideViewPr>
    <p:cSldViewPr snapToGrid="0" snapToObjects="1">
      <p:cViewPr>
        <p:scale>
          <a:sx n="99" d="100"/>
          <a:sy n="99" d="100"/>
        </p:scale>
        <p:origin x="-107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2-20T12:22:53.314" idx="1">
    <p:pos x="5059" y="3111"/>
    <p:text>and approval of GDSP by GPA and SD.</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FAE4B8AB-CAA5-4F13-99BC-45C88C69E2A1}" type="datetimeFigureOut">
              <a:rPr lang="en-US" smtClean="0"/>
              <a:t>2/20/16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818FF66-649D-4867-8645-5C504229F96A}" type="slidenum">
              <a:rPr lang="en-US" smtClean="0"/>
              <a:t>‹#›</a:t>
            </a:fld>
            <a:endParaRPr lang="en-US"/>
          </a:p>
        </p:txBody>
      </p:sp>
    </p:spTree>
    <p:extLst>
      <p:ext uri="{BB962C8B-B14F-4D97-AF65-F5344CB8AC3E}">
        <p14:creationId xmlns:p14="http://schemas.microsoft.com/office/powerpoint/2010/main" val="40877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5BF2FA97-E1E7-5140-8BE4-3B1BC281AB40}" type="datetimeFigureOut">
              <a:rPr lang="en-US" smtClean="0"/>
              <a:t>2/20/16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29DDC88-28B3-714C-8711-1834D8CB6025}" type="slidenum">
              <a:rPr lang="en-US" smtClean="0"/>
              <a:t>‹#›</a:t>
            </a:fld>
            <a:endParaRPr lang="en-US"/>
          </a:p>
        </p:txBody>
      </p:sp>
    </p:spTree>
    <p:extLst>
      <p:ext uri="{BB962C8B-B14F-4D97-AF65-F5344CB8AC3E}">
        <p14:creationId xmlns:p14="http://schemas.microsoft.com/office/powerpoint/2010/main" val="21024256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clarify the difference</a:t>
            </a:r>
            <a:r>
              <a:rPr lang="en-US" baseline="0" dirty="0" smtClean="0"/>
              <a:t> here.</a:t>
            </a:r>
            <a:endParaRPr lang="en-US" dirty="0"/>
          </a:p>
        </p:txBody>
      </p:sp>
      <p:sp>
        <p:nvSpPr>
          <p:cNvPr id="4" name="Slide Number Placeholder 3"/>
          <p:cNvSpPr>
            <a:spLocks noGrp="1"/>
          </p:cNvSpPr>
          <p:nvPr>
            <p:ph type="sldNum" sz="quarter" idx="10"/>
          </p:nvPr>
        </p:nvSpPr>
        <p:spPr/>
        <p:txBody>
          <a:bodyPr/>
          <a:lstStyle/>
          <a:p>
            <a:fld id="{429DDC88-28B3-714C-8711-1834D8CB6025}" type="slidenum">
              <a:rPr lang="en-US" smtClean="0"/>
              <a:t>8</a:t>
            </a:fld>
            <a:endParaRPr lang="en-US"/>
          </a:p>
        </p:txBody>
      </p:sp>
    </p:spTree>
    <p:extLst>
      <p:ext uri="{BB962C8B-B14F-4D97-AF65-F5344CB8AC3E}">
        <p14:creationId xmlns:p14="http://schemas.microsoft.com/office/powerpoint/2010/main" val="2144285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what point does an intramural PI</a:t>
            </a:r>
            <a:r>
              <a:rPr lang="en-US" baseline="0" dirty="0" smtClean="0"/>
              <a:t> apply for an </a:t>
            </a:r>
            <a:r>
              <a:rPr lang="en-US" baseline="0" smtClean="0"/>
              <a:t>institutional certification?</a:t>
            </a:r>
            <a:endParaRPr lang="en-US"/>
          </a:p>
        </p:txBody>
      </p:sp>
      <p:sp>
        <p:nvSpPr>
          <p:cNvPr id="4" name="Slide Number Placeholder 3"/>
          <p:cNvSpPr>
            <a:spLocks noGrp="1"/>
          </p:cNvSpPr>
          <p:nvPr>
            <p:ph type="sldNum" sz="quarter" idx="10"/>
          </p:nvPr>
        </p:nvSpPr>
        <p:spPr/>
        <p:txBody>
          <a:bodyPr/>
          <a:lstStyle/>
          <a:p>
            <a:fld id="{429DDC88-28B3-714C-8711-1834D8CB6025}" type="slidenum">
              <a:rPr lang="en-US" smtClean="0"/>
              <a:t>9</a:t>
            </a:fld>
            <a:endParaRPr lang="en-US"/>
          </a:p>
        </p:txBody>
      </p:sp>
    </p:spTree>
    <p:extLst>
      <p:ext uri="{BB962C8B-B14F-4D97-AF65-F5344CB8AC3E}">
        <p14:creationId xmlns:p14="http://schemas.microsoft.com/office/powerpoint/2010/main" val="2144285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9DDC88-28B3-714C-8711-1834D8CB6025}" type="slidenum">
              <a:rPr lang="en-US" smtClean="0"/>
              <a:t>10</a:t>
            </a:fld>
            <a:endParaRPr lang="en-US"/>
          </a:p>
        </p:txBody>
      </p:sp>
    </p:spTree>
    <p:extLst>
      <p:ext uri="{BB962C8B-B14F-4D97-AF65-F5344CB8AC3E}">
        <p14:creationId xmlns:p14="http://schemas.microsoft.com/office/powerpoint/2010/main" val="2911441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Clarify</a:t>
            </a:r>
            <a:r>
              <a:rPr lang="en-US" baseline="0" dirty="0" smtClean="0"/>
              <a:t> that this should be done BEFORE data generation.</a:t>
            </a:r>
          </a:p>
          <a:p>
            <a:r>
              <a:rPr lang="en-US" baseline="0" dirty="0" smtClean="0"/>
              <a:t>Add sub-bullet on Omnibus protocol and how each project under the Omnibus protocol with need its own GDSP.</a:t>
            </a:r>
          </a:p>
          <a:p>
            <a:r>
              <a:rPr lang="en-US" dirty="0" smtClean="0"/>
              <a:t>Live demo</a:t>
            </a:r>
            <a:r>
              <a:rPr lang="en-US" baseline="0" dirty="0" smtClean="0"/>
              <a:t> of the CCR GDS website, including the GDSP form. For clinical go through the </a:t>
            </a:r>
            <a:endParaRPr lang="en-US" dirty="0"/>
          </a:p>
        </p:txBody>
      </p:sp>
      <p:sp>
        <p:nvSpPr>
          <p:cNvPr id="4" name="Slide Number Placeholder 3"/>
          <p:cNvSpPr>
            <a:spLocks noGrp="1"/>
          </p:cNvSpPr>
          <p:nvPr>
            <p:ph type="sldNum" sz="quarter" idx="10"/>
          </p:nvPr>
        </p:nvSpPr>
        <p:spPr/>
        <p:txBody>
          <a:bodyPr/>
          <a:lstStyle/>
          <a:p>
            <a:fld id="{429DDC88-28B3-714C-8711-1834D8CB6025}" type="slidenum">
              <a:rPr lang="en-US" smtClean="0"/>
              <a:t>13</a:t>
            </a:fld>
            <a:endParaRPr lang="en-US"/>
          </a:p>
        </p:txBody>
      </p:sp>
    </p:spTree>
    <p:extLst>
      <p:ext uri="{BB962C8B-B14F-4D97-AF65-F5344CB8AC3E}">
        <p14:creationId xmlns:p14="http://schemas.microsoft.com/office/powerpoint/2010/main" val="2144285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6811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5654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0"/>
            <a:ext cx="17526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76400" y="0"/>
            <a:ext cx="51054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859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0616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54993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764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7676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9287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63937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6066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32753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84044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76400" y="0"/>
            <a:ext cx="7010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1676400" y="1600200"/>
            <a:ext cx="7010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Arial Narrow" charset="0"/>
        </a:defRPr>
      </a:lvl2pPr>
      <a:lvl3pPr algn="l" rtl="0" eaLnBrk="1" fontAlgn="base" hangingPunct="1">
        <a:spcBef>
          <a:spcPct val="0"/>
        </a:spcBef>
        <a:spcAft>
          <a:spcPct val="0"/>
        </a:spcAft>
        <a:defRPr sz="3200" b="1">
          <a:solidFill>
            <a:schemeClr val="bg1"/>
          </a:solidFill>
          <a:latin typeface="Arial Narrow" charset="0"/>
        </a:defRPr>
      </a:lvl3pPr>
      <a:lvl4pPr algn="l" rtl="0" eaLnBrk="1" fontAlgn="base" hangingPunct="1">
        <a:spcBef>
          <a:spcPct val="0"/>
        </a:spcBef>
        <a:spcAft>
          <a:spcPct val="0"/>
        </a:spcAft>
        <a:defRPr sz="3200" b="1">
          <a:solidFill>
            <a:schemeClr val="bg1"/>
          </a:solidFill>
          <a:latin typeface="Arial Narrow" charset="0"/>
        </a:defRPr>
      </a:lvl4pPr>
      <a:lvl5pPr algn="l" rtl="0" eaLnBrk="1" fontAlgn="base" hangingPunct="1">
        <a:spcBef>
          <a:spcPct val="0"/>
        </a:spcBef>
        <a:spcAft>
          <a:spcPct val="0"/>
        </a:spcAft>
        <a:defRPr sz="3200" b="1">
          <a:solidFill>
            <a:schemeClr val="bg1"/>
          </a:solidFill>
          <a:latin typeface="Arial Narrow" charset="0"/>
        </a:defRPr>
      </a:lvl5pPr>
      <a:lvl6pPr marL="457200" algn="l" rtl="0" eaLnBrk="1" fontAlgn="base" hangingPunct="1">
        <a:spcBef>
          <a:spcPct val="0"/>
        </a:spcBef>
        <a:spcAft>
          <a:spcPct val="0"/>
        </a:spcAft>
        <a:defRPr sz="3200" b="1">
          <a:solidFill>
            <a:schemeClr val="bg1"/>
          </a:solidFill>
          <a:latin typeface="Arial Narrow" charset="0"/>
        </a:defRPr>
      </a:lvl6pPr>
      <a:lvl7pPr marL="914400" algn="l" rtl="0" eaLnBrk="1" fontAlgn="base" hangingPunct="1">
        <a:spcBef>
          <a:spcPct val="0"/>
        </a:spcBef>
        <a:spcAft>
          <a:spcPct val="0"/>
        </a:spcAft>
        <a:defRPr sz="3200" b="1">
          <a:solidFill>
            <a:schemeClr val="bg1"/>
          </a:solidFill>
          <a:latin typeface="Arial Narrow" charset="0"/>
        </a:defRPr>
      </a:lvl7pPr>
      <a:lvl8pPr marL="1371600" algn="l" rtl="0" eaLnBrk="1" fontAlgn="base" hangingPunct="1">
        <a:spcBef>
          <a:spcPct val="0"/>
        </a:spcBef>
        <a:spcAft>
          <a:spcPct val="0"/>
        </a:spcAft>
        <a:defRPr sz="3200" b="1">
          <a:solidFill>
            <a:schemeClr val="bg1"/>
          </a:solidFill>
          <a:latin typeface="Arial Narrow" charset="0"/>
        </a:defRPr>
      </a:lvl8pPr>
      <a:lvl9pPr marL="1828800" algn="l" rtl="0" eaLnBrk="1" fontAlgn="base" hangingPunct="1">
        <a:spcBef>
          <a:spcPct val="0"/>
        </a:spcBef>
        <a:spcAft>
          <a:spcPct val="0"/>
        </a:spcAft>
        <a:defRPr sz="3200" b="1">
          <a:solidFill>
            <a:schemeClr val="bg1"/>
          </a:solidFill>
          <a:latin typeface="Arial Narrow" charset="0"/>
        </a:defRPr>
      </a:lvl9pPr>
    </p:titleStyle>
    <p:bodyStyle>
      <a:lvl1pPr marL="342900" indent="-342900" algn="l" rtl="0" eaLnBrk="1" fontAlgn="base" hangingPunct="1">
        <a:spcBef>
          <a:spcPct val="20000"/>
        </a:spcBef>
        <a:spcAft>
          <a:spcPct val="0"/>
        </a:spcAft>
        <a:buClr>
          <a:srgbClr val="DF011B"/>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DF011B"/>
        </a:buClr>
        <a:buChar char="–"/>
        <a:defRPr sz="2800">
          <a:solidFill>
            <a:schemeClr val="tx1"/>
          </a:solidFill>
          <a:latin typeface="+mn-lt"/>
        </a:defRPr>
      </a:lvl2pPr>
      <a:lvl3pPr marL="1143000" indent="-228600" algn="l" rtl="0" eaLnBrk="1" fontAlgn="base" hangingPunct="1">
        <a:spcBef>
          <a:spcPct val="20000"/>
        </a:spcBef>
        <a:spcAft>
          <a:spcPct val="0"/>
        </a:spcAft>
        <a:buClr>
          <a:srgbClr val="DF011B"/>
        </a:buClr>
        <a:buChar char="•"/>
        <a:defRPr sz="2400">
          <a:solidFill>
            <a:schemeClr val="tx1"/>
          </a:solidFill>
          <a:latin typeface="+mn-lt"/>
        </a:defRPr>
      </a:lvl3pPr>
      <a:lvl4pPr marL="1600200" indent="-228600" algn="l" rtl="0" eaLnBrk="1" fontAlgn="base" hangingPunct="1">
        <a:spcBef>
          <a:spcPct val="20000"/>
        </a:spcBef>
        <a:spcAft>
          <a:spcPct val="0"/>
        </a:spcAft>
        <a:buClr>
          <a:srgbClr val="DF011B"/>
        </a:buClr>
        <a:buChar char="–"/>
        <a:defRPr sz="2000">
          <a:solidFill>
            <a:schemeClr val="tx1"/>
          </a:solidFill>
          <a:latin typeface="+mn-lt"/>
        </a:defRPr>
      </a:lvl4pPr>
      <a:lvl5pPr marL="2057400" indent="-228600" algn="l" rtl="0" eaLnBrk="1" fontAlgn="base" hangingPunct="1">
        <a:spcBef>
          <a:spcPct val="20000"/>
        </a:spcBef>
        <a:spcAft>
          <a:spcPct val="0"/>
        </a:spcAft>
        <a:buClr>
          <a:srgbClr val="DF011B"/>
        </a:buClr>
        <a:buChar char="»"/>
        <a:defRPr sz="2000">
          <a:solidFill>
            <a:schemeClr val="tx1"/>
          </a:solidFill>
          <a:latin typeface="+mn-lt"/>
        </a:defRPr>
      </a:lvl5pPr>
      <a:lvl6pPr marL="2514600" indent="-228600" algn="l" rtl="0" eaLnBrk="1" fontAlgn="base" hangingPunct="1">
        <a:spcBef>
          <a:spcPct val="20000"/>
        </a:spcBef>
        <a:spcAft>
          <a:spcPct val="0"/>
        </a:spcAft>
        <a:buClr>
          <a:srgbClr val="DF011B"/>
        </a:buClr>
        <a:buChar char="»"/>
        <a:defRPr sz="2000">
          <a:solidFill>
            <a:schemeClr val="tx1"/>
          </a:solidFill>
          <a:latin typeface="+mn-lt"/>
        </a:defRPr>
      </a:lvl6pPr>
      <a:lvl7pPr marL="2971800" indent="-228600" algn="l" rtl="0" eaLnBrk="1" fontAlgn="base" hangingPunct="1">
        <a:spcBef>
          <a:spcPct val="20000"/>
        </a:spcBef>
        <a:spcAft>
          <a:spcPct val="0"/>
        </a:spcAft>
        <a:buClr>
          <a:srgbClr val="DF011B"/>
        </a:buClr>
        <a:buChar char="»"/>
        <a:defRPr sz="2000">
          <a:solidFill>
            <a:schemeClr val="tx1"/>
          </a:solidFill>
          <a:latin typeface="+mn-lt"/>
        </a:defRPr>
      </a:lvl7pPr>
      <a:lvl8pPr marL="3429000" indent="-228600" algn="l" rtl="0" eaLnBrk="1" fontAlgn="base" hangingPunct="1">
        <a:spcBef>
          <a:spcPct val="20000"/>
        </a:spcBef>
        <a:spcAft>
          <a:spcPct val="0"/>
        </a:spcAft>
        <a:buClr>
          <a:srgbClr val="DF011B"/>
        </a:buClr>
        <a:buChar char="»"/>
        <a:defRPr sz="2000">
          <a:solidFill>
            <a:schemeClr val="tx1"/>
          </a:solidFill>
          <a:latin typeface="+mn-lt"/>
        </a:defRPr>
      </a:lvl8pPr>
      <a:lvl9pPr marL="3886200" indent="-228600" algn="l" rtl="0" eaLnBrk="1" fontAlgn="base" hangingPunct="1">
        <a:spcBef>
          <a:spcPct val="20000"/>
        </a:spcBef>
        <a:spcAft>
          <a:spcPct val="0"/>
        </a:spcAft>
        <a:buClr>
          <a:srgbClr val="DF011B"/>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it.ly/CCR_GD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it.ly/CCR_GDS"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35519"/>
            <a:ext cx="7772400" cy="1470025"/>
          </a:xfrm>
        </p:spPr>
        <p:txBody>
          <a:bodyPr>
            <a:normAutofit/>
          </a:bodyPr>
          <a:lstStyle/>
          <a:p>
            <a:pPr algn="ctr"/>
            <a:r>
              <a:rPr lang="en-US" b="1" dirty="0" smtClean="0">
                <a:solidFill>
                  <a:schemeClr val="tx1"/>
                </a:solidFill>
              </a:rPr>
              <a:t>NIH Genomic Data Sharing (GDS) Policy</a:t>
            </a:r>
            <a:endParaRPr lang="en-US" b="1" u="sng" dirty="0">
              <a:solidFill>
                <a:schemeClr val="tx1"/>
              </a:solidFill>
            </a:endParaRPr>
          </a:p>
        </p:txBody>
      </p:sp>
      <p:sp>
        <p:nvSpPr>
          <p:cNvPr id="3" name="Subtitle 2"/>
          <p:cNvSpPr>
            <a:spLocks noGrp="1"/>
          </p:cNvSpPr>
          <p:nvPr>
            <p:ph type="subTitle" idx="1"/>
          </p:nvPr>
        </p:nvSpPr>
        <p:spPr>
          <a:xfrm>
            <a:off x="1371600" y="4259257"/>
            <a:ext cx="7772400" cy="1187245"/>
          </a:xfrm>
        </p:spPr>
        <p:txBody>
          <a:bodyPr/>
          <a:lstStyle/>
          <a:p>
            <a:r>
              <a:rPr lang="en-US" dirty="0" smtClean="0"/>
              <a:t>Kathleen Calzone, PhD, RN, APNG, FAAN</a:t>
            </a:r>
          </a:p>
          <a:p>
            <a:r>
              <a:rPr lang="en-US" dirty="0" smtClean="0"/>
              <a:t>Anjan Purkayastha, PhD</a:t>
            </a:r>
          </a:p>
          <a:p>
            <a:r>
              <a:rPr lang="en-US" dirty="0" smtClean="0"/>
              <a:t>February 22, 2016</a:t>
            </a:r>
            <a:endParaRPr lang="en-US" dirty="0"/>
          </a:p>
        </p:txBody>
      </p:sp>
    </p:spTree>
    <p:extLst>
      <p:ext uri="{BB962C8B-B14F-4D97-AF65-F5344CB8AC3E}">
        <p14:creationId xmlns:p14="http://schemas.microsoft.com/office/powerpoint/2010/main" val="421144668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412" y="262350"/>
            <a:ext cx="7767588" cy="610472"/>
          </a:xfrm>
        </p:spPr>
        <p:txBody>
          <a:bodyPr>
            <a:normAutofit fontScale="90000"/>
          </a:bodyPr>
          <a:lstStyle/>
          <a:p>
            <a:pPr algn="ctr"/>
            <a:r>
              <a:rPr lang="en-US" sz="3200" b="1" dirty="0" smtClean="0">
                <a:effectLst>
                  <a:outerShdw blurRad="38100" dist="38100" dir="2700000" algn="tl">
                    <a:srgbClr val="000000">
                      <a:alpha val="43137"/>
                    </a:srgbClr>
                  </a:outerShdw>
                </a:effectLst>
              </a:rPr>
              <a:t>Requests for Exceptions to Data Sharing, contd.</a:t>
            </a:r>
            <a:endParaRPr lang="en-US" sz="3200" b="1" dirty="0">
              <a:effectLst>
                <a:outerShdw blurRad="38100" dist="38100" dir="2700000" algn="tl">
                  <a:srgbClr val="000000">
                    <a:alpha val="43137"/>
                  </a:srgbClr>
                </a:outerShdw>
              </a:effectLst>
            </a:endParaRPr>
          </a:p>
        </p:txBody>
      </p:sp>
      <p:sp>
        <p:nvSpPr>
          <p:cNvPr id="4" name="Content Placeholder 2"/>
          <p:cNvSpPr txBox="1">
            <a:spLocks/>
          </p:cNvSpPr>
          <p:nvPr/>
        </p:nvSpPr>
        <p:spPr>
          <a:xfrm>
            <a:off x="1376412" y="1045992"/>
            <a:ext cx="7552698" cy="5706130"/>
          </a:xfrm>
          <a:prstGeom prst="rect">
            <a:avLst/>
          </a:prstGeom>
          <a:ln>
            <a:solidFill>
              <a:schemeClr val="bg1"/>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buClrTx/>
            </a:pPr>
            <a:r>
              <a:rPr lang="en-US" sz="2000" dirty="0"/>
              <a:t>In </a:t>
            </a:r>
            <a:r>
              <a:rPr lang="en-US" sz="2000" b="1" dirty="0">
                <a:solidFill>
                  <a:srgbClr val="FF0000"/>
                </a:solidFill>
              </a:rPr>
              <a:t>rare</a:t>
            </a:r>
            <a:r>
              <a:rPr lang="en-US" sz="2000" dirty="0"/>
              <a:t> cases, NCI will consider requests for an exception to usual data submission expectations.</a:t>
            </a:r>
          </a:p>
          <a:p>
            <a:pPr lvl="0">
              <a:buClrTx/>
            </a:pPr>
            <a:r>
              <a:rPr lang="en-US" sz="2000" dirty="0" smtClean="0"/>
              <a:t>Submission </a:t>
            </a:r>
            <a:r>
              <a:rPr lang="en-US" sz="2000" dirty="0"/>
              <a:t>of genomic data may be precluded  by: </a:t>
            </a:r>
          </a:p>
          <a:p>
            <a:pPr lvl="1">
              <a:buClrTx/>
            </a:pPr>
            <a:r>
              <a:rPr lang="en-US" sz="1800" dirty="0"/>
              <a:t>international laws; </a:t>
            </a:r>
            <a:r>
              <a:rPr lang="en-US" sz="1800" dirty="0" smtClean="0"/>
              <a:t>limitations </a:t>
            </a:r>
            <a:r>
              <a:rPr lang="en-US" sz="1800" dirty="0"/>
              <a:t>in the original informed consents;  </a:t>
            </a:r>
            <a:r>
              <a:rPr lang="en-US" sz="1800" dirty="0" smtClean="0"/>
              <a:t>concerns </a:t>
            </a:r>
            <a:r>
              <a:rPr lang="en-US" sz="1800" dirty="0"/>
              <a:t>about harms to individuals or groups; </a:t>
            </a:r>
            <a:r>
              <a:rPr lang="en-US" sz="1800" dirty="0" smtClean="0"/>
              <a:t>or </a:t>
            </a:r>
            <a:r>
              <a:rPr lang="en-US" sz="1800" dirty="0"/>
              <a:t>other cases where expectations for data submission cannot be met.</a:t>
            </a:r>
          </a:p>
          <a:p>
            <a:pPr marL="0" indent="0">
              <a:buNone/>
            </a:pPr>
            <a:r>
              <a:rPr lang="en-US" sz="2000" b="1" dirty="0" smtClean="0"/>
              <a:t>Exception Requests:</a:t>
            </a:r>
            <a:endParaRPr lang="en-US" sz="2000" dirty="0" smtClean="0"/>
          </a:p>
          <a:p>
            <a:pPr lvl="0"/>
            <a:r>
              <a:rPr lang="en-US" sz="2000" dirty="0" smtClean="0"/>
              <a:t>Investigators </a:t>
            </a:r>
            <a:r>
              <a:rPr lang="en-US" sz="2000" b="1" dirty="0" smtClean="0"/>
              <a:t>provide a justification </a:t>
            </a:r>
            <a:r>
              <a:rPr lang="en-US" sz="2000" dirty="0" smtClean="0"/>
              <a:t>for any data submission exceptions </a:t>
            </a:r>
            <a:r>
              <a:rPr lang="en-US" sz="2000" b="1" dirty="0" smtClean="0"/>
              <a:t>prior to data generation </a:t>
            </a:r>
            <a:r>
              <a:rPr lang="en-US" sz="2000" dirty="0" smtClean="0"/>
              <a:t>and include an alternative data sharing plan.  </a:t>
            </a:r>
          </a:p>
          <a:p>
            <a:pPr lvl="0"/>
            <a:r>
              <a:rPr lang="en-US" sz="2000" dirty="0" smtClean="0"/>
              <a:t>The Exception Request form should be signed by </a:t>
            </a:r>
          </a:p>
          <a:p>
            <a:pPr lvl="1"/>
            <a:r>
              <a:rPr lang="en-US" sz="1600" dirty="0" smtClean="0"/>
              <a:t>Branch Chief</a:t>
            </a:r>
          </a:p>
          <a:p>
            <a:pPr lvl="1"/>
            <a:r>
              <a:rPr lang="en-US" sz="1600" dirty="0" smtClean="0"/>
              <a:t>GPA and/or IRB, if using a consent justification for exception</a:t>
            </a:r>
          </a:p>
          <a:p>
            <a:pPr lvl="1"/>
            <a:r>
              <a:rPr lang="en-US" sz="1600" dirty="0" smtClean="0"/>
              <a:t>CCR Scientific Director</a:t>
            </a:r>
            <a:endParaRPr lang="en-US" sz="1600" dirty="0"/>
          </a:p>
          <a:p>
            <a:pPr lvl="0"/>
            <a:r>
              <a:rPr lang="en-US" sz="2000" dirty="0" smtClean="0"/>
              <a:t>Trans-NCI </a:t>
            </a:r>
            <a:r>
              <a:rPr lang="en-US" sz="2000" dirty="0"/>
              <a:t>Data Sharing Working Group </a:t>
            </a:r>
            <a:r>
              <a:rPr lang="en-US" sz="2000" dirty="0" smtClean="0"/>
              <a:t>for </a:t>
            </a:r>
            <a:r>
              <a:rPr lang="en-US" sz="2000" dirty="0"/>
              <a:t>a recommendation </a:t>
            </a:r>
            <a:endParaRPr lang="en-US" sz="2000" dirty="0" smtClean="0"/>
          </a:p>
          <a:p>
            <a:pPr lvl="0"/>
            <a:r>
              <a:rPr lang="en-US" sz="2000" dirty="0" smtClean="0"/>
              <a:t>NCI </a:t>
            </a:r>
            <a:r>
              <a:rPr lang="en-US" sz="2000" dirty="0"/>
              <a:t>Scientific Program </a:t>
            </a:r>
            <a:r>
              <a:rPr lang="en-US" sz="2000" dirty="0" smtClean="0"/>
              <a:t>Leaders </a:t>
            </a:r>
            <a:r>
              <a:rPr lang="en-US" sz="2000" dirty="0"/>
              <a:t>(SPL) </a:t>
            </a:r>
            <a:r>
              <a:rPr lang="en-US" sz="2000" dirty="0" smtClean="0"/>
              <a:t>for a consensus recommendation</a:t>
            </a:r>
          </a:p>
          <a:p>
            <a:pPr lvl="0"/>
            <a:r>
              <a:rPr lang="en-US" sz="2000" b="1" dirty="0" smtClean="0"/>
              <a:t>NCI </a:t>
            </a:r>
            <a:r>
              <a:rPr lang="en-US" sz="2000" b="1" dirty="0"/>
              <a:t>Director for </a:t>
            </a:r>
            <a:r>
              <a:rPr lang="en-US" sz="2000" b="1" dirty="0" smtClean="0"/>
              <a:t>approval and signature</a:t>
            </a:r>
            <a:endParaRPr lang="en-US" sz="2000" b="1" dirty="0"/>
          </a:p>
          <a:p>
            <a:pPr lvl="0"/>
            <a:r>
              <a:rPr lang="en-US" sz="2000" dirty="0" smtClean="0"/>
              <a:t>NIH </a:t>
            </a:r>
            <a:r>
              <a:rPr lang="en-US" sz="2000" dirty="0"/>
              <a:t>Deputy Director for Intramural Research </a:t>
            </a:r>
            <a:r>
              <a:rPr lang="en-US" sz="2000" dirty="0" smtClean="0"/>
              <a:t>for approval and signature.</a:t>
            </a:r>
            <a:endParaRPr lang="en-US" sz="2000" dirty="0"/>
          </a:p>
          <a:p>
            <a:pPr marL="0" indent="0">
              <a:buNone/>
            </a:pPr>
            <a:endParaRPr lang="en-US" sz="1800" dirty="0"/>
          </a:p>
        </p:txBody>
      </p:sp>
    </p:spTree>
    <p:extLst>
      <p:ext uri="{BB962C8B-B14F-4D97-AF65-F5344CB8AC3E}">
        <p14:creationId xmlns:p14="http://schemas.microsoft.com/office/powerpoint/2010/main" val="74480302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038" y="196135"/>
            <a:ext cx="7757962" cy="610472"/>
          </a:xfrm>
        </p:spPr>
        <p:txBody>
          <a:bodyPr>
            <a:normAutofit/>
          </a:bodyPr>
          <a:lstStyle/>
          <a:p>
            <a:pPr algn="ctr"/>
            <a:r>
              <a:rPr lang="en-US" sz="3200" b="1" dirty="0" smtClean="0">
                <a:effectLst>
                  <a:outerShdw blurRad="38100" dist="38100" dir="2700000" algn="tl">
                    <a:srgbClr val="000000">
                      <a:alpha val="43137"/>
                    </a:srgbClr>
                  </a:outerShdw>
                </a:effectLst>
              </a:rPr>
              <a:t>Requests for Exceptions to Data Sharing</a:t>
            </a:r>
            <a:endParaRPr lang="en-US" sz="3200" b="1" dirty="0">
              <a:effectLst>
                <a:outerShdw blurRad="38100" dist="38100" dir="2700000" algn="tl">
                  <a:srgbClr val="000000">
                    <a:alpha val="43137"/>
                  </a:srgbClr>
                </a:outerShdw>
              </a:effectLst>
            </a:endParaRPr>
          </a:p>
        </p:txBody>
      </p:sp>
      <p:sp>
        <p:nvSpPr>
          <p:cNvPr id="4" name="Content Placeholder 2"/>
          <p:cNvSpPr txBox="1">
            <a:spLocks/>
          </p:cNvSpPr>
          <p:nvPr/>
        </p:nvSpPr>
        <p:spPr>
          <a:xfrm>
            <a:off x="1453414" y="960612"/>
            <a:ext cx="7690585" cy="5897388"/>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b="1" dirty="0"/>
              <a:t>NCI </a:t>
            </a:r>
            <a:r>
              <a:rPr lang="en-US" sz="2400" b="1" dirty="0" smtClean="0"/>
              <a:t>uses the </a:t>
            </a:r>
            <a:r>
              <a:rPr lang="en-US" sz="2400" b="1" dirty="0"/>
              <a:t>following criteria to assess </a:t>
            </a:r>
            <a:r>
              <a:rPr lang="en-US" sz="2400" b="1" dirty="0" smtClean="0"/>
              <a:t>exception requests:</a:t>
            </a:r>
            <a:endParaRPr lang="en-US" sz="2400" dirty="0"/>
          </a:p>
          <a:p>
            <a:pPr lvl="0"/>
            <a:r>
              <a:rPr lang="en-US" sz="2000" dirty="0"/>
              <a:t>Impact of data sharing compliance on scientific merit</a:t>
            </a:r>
          </a:p>
          <a:p>
            <a:pPr lvl="0"/>
            <a:r>
              <a:rPr lang="en-US" sz="2000" dirty="0"/>
              <a:t>Unique resource </a:t>
            </a:r>
          </a:p>
          <a:p>
            <a:pPr lvl="0"/>
            <a:r>
              <a:rPr lang="en-US" sz="2000" dirty="0"/>
              <a:t>High value resource</a:t>
            </a:r>
          </a:p>
          <a:p>
            <a:pPr lvl="0"/>
            <a:r>
              <a:rPr lang="en-US" sz="2000" dirty="0"/>
              <a:t>Regulatory </a:t>
            </a:r>
            <a:r>
              <a:rPr lang="en-US" sz="2000" dirty="0" smtClean="0"/>
              <a:t>considerations</a:t>
            </a:r>
          </a:p>
          <a:p>
            <a:pPr lvl="1"/>
            <a:r>
              <a:rPr lang="en-US" sz="1600" dirty="0" smtClean="0"/>
              <a:t>Missing consent from patients</a:t>
            </a:r>
            <a:endParaRPr lang="en-US" sz="1600" dirty="0"/>
          </a:p>
          <a:p>
            <a:pPr lvl="0"/>
            <a:r>
              <a:rPr lang="en-US" sz="2000" dirty="0"/>
              <a:t>Ethical considerations</a:t>
            </a:r>
          </a:p>
          <a:p>
            <a:pPr lvl="0"/>
            <a:r>
              <a:rPr lang="en-US" sz="2000" dirty="0"/>
              <a:t>NIH data sharing exception precedents</a:t>
            </a:r>
          </a:p>
          <a:p>
            <a:pPr lvl="0"/>
            <a:r>
              <a:rPr lang="en-US" sz="2000" dirty="0"/>
              <a:t>Is there an acceptable alternative data-sharing plan (ADSP)?</a:t>
            </a:r>
          </a:p>
          <a:p>
            <a:pPr lvl="1"/>
            <a:r>
              <a:rPr lang="en-US" sz="2000" dirty="0"/>
              <a:t>Impact of ADSP on data re-use</a:t>
            </a:r>
          </a:p>
          <a:p>
            <a:pPr lvl="1"/>
            <a:r>
              <a:rPr lang="en-US" sz="2000" dirty="0"/>
              <a:t>Impact of ADSP on data discoverability</a:t>
            </a:r>
          </a:p>
          <a:p>
            <a:pPr lvl="1"/>
            <a:r>
              <a:rPr lang="en-US" sz="2000" dirty="0"/>
              <a:t>Burden</a:t>
            </a:r>
          </a:p>
          <a:p>
            <a:pPr lvl="1"/>
            <a:r>
              <a:rPr lang="en-US" sz="2000" dirty="0"/>
              <a:t>Feasibility</a:t>
            </a:r>
          </a:p>
          <a:p>
            <a:pPr lvl="0"/>
            <a:r>
              <a:rPr lang="en-US" sz="2000" dirty="0" smtClean="0"/>
              <a:t>In </a:t>
            </a:r>
            <a:r>
              <a:rPr lang="en-US" sz="2000" dirty="0"/>
              <a:t>all cases where </a:t>
            </a:r>
            <a:r>
              <a:rPr lang="en-US" sz="2000" dirty="0" smtClean="0"/>
              <a:t>an ADSP is </a:t>
            </a:r>
            <a:r>
              <a:rPr lang="en-US" sz="2000" dirty="0"/>
              <a:t>determined to be appropriate,</a:t>
            </a:r>
            <a:r>
              <a:rPr lang="en-US" sz="2000" baseline="30000" dirty="0"/>
              <a:t> </a:t>
            </a:r>
            <a:r>
              <a:rPr lang="en-US" sz="2000" dirty="0"/>
              <a:t>information on how to request access to data and a basic summary of the study and study data will be listed in </a:t>
            </a:r>
            <a:r>
              <a:rPr lang="en-US" sz="2000" dirty="0" err="1"/>
              <a:t>dbGaP</a:t>
            </a:r>
            <a:r>
              <a:rPr lang="en-US" sz="2000" dirty="0"/>
              <a:t> (or other appropriate data repository).</a:t>
            </a:r>
          </a:p>
          <a:p>
            <a:endParaRPr lang="en-US" sz="1800" dirty="0"/>
          </a:p>
          <a:p>
            <a:pPr lvl="0"/>
            <a:endParaRPr lang="en-US" sz="1800" dirty="0"/>
          </a:p>
          <a:p>
            <a:pPr marL="0" indent="0">
              <a:buNone/>
            </a:pPr>
            <a:endParaRPr lang="en-US" sz="1800" dirty="0"/>
          </a:p>
        </p:txBody>
      </p:sp>
    </p:spTree>
    <p:extLst>
      <p:ext uri="{BB962C8B-B14F-4D97-AF65-F5344CB8AC3E}">
        <p14:creationId xmlns:p14="http://schemas.microsoft.com/office/powerpoint/2010/main" val="81243546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59293" y="3624392"/>
            <a:ext cx="6935420" cy="1362075"/>
          </a:xfrm>
        </p:spPr>
        <p:txBody>
          <a:bodyPr/>
          <a:lstStyle/>
          <a:p>
            <a:pPr algn="ctr"/>
            <a:r>
              <a:rPr lang="en-US" b="0" cap="none" dirty="0" smtClean="0">
                <a:solidFill>
                  <a:schemeClr val="tx1"/>
                </a:solidFill>
              </a:rPr>
              <a:t>Infrastructure, </a:t>
            </a:r>
            <a:r>
              <a:rPr lang="en-US" b="0" cap="none" dirty="0" smtClean="0">
                <a:solidFill>
                  <a:schemeClr val="tx1"/>
                </a:solidFill>
              </a:rPr>
              <a:t>Resources</a:t>
            </a:r>
            <a:br>
              <a:rPr lang="en-US" b="0" cap="none" dirty="0" smtClean="0">
                <a:solidFill>
                  <a:schemeClr val="tx1"/>
                </a:solidFill>
              </a:rPr>
            </a:br>
            <a:r>
              <a:rPr lang="en-US" b="0" cap="none" dirty="0" smtClean="0">
                <a:solidFill>
                  <a:schemeClr val="tx1"/>
                </a:solidFill>
              </a:rPr>
              <a:t>for CCR</a:t>
            </a:r>
            <a:endParaRPr lang="en-US" b="0" cap="none" dirty="0">
              <a:solidFill>
                <a:schemeClr val="tx1"/>
              </a:solidFill>
            </a:endParaRPr>
          </a:p>
        </p:txBody>
      </p:sp>
      <p:sp>
        <p:nvSpPr>
          <p:cNvPr id="5" name="Text Placeholder 4"/>
          <p:cNvSpPr>
            <a:spLocks noGrp="1"/>
          </p:cNvSpPr>
          <p:nvPr>
            <p:ph type="body" idx="1"/>
          </p:nvPr>
        </p:nvSpPr>
        <p:spPr>
          <a:xfrm>
            <a:off x="1270535" y="1864323"/>
            <a:ext cx="7757962" cy="1299527"/>
          </a:xfrm>
        </p:spPr>
        <p:txBody>
          <a:bodyPr/>
          <a:lstStyle/>
          <a:p>
            <a:pPr algn="ctr"/>
            <a:r>
              <a:rPr lang="en-US" sz="4400" b="1" dirty="0" smtClean="0"/>
              <a:t>GDS Policy</a:t>
            </a:r>
            <a:endParaRPr lang="en-US" sz="4400" b="1" dirty="0"/>
          </a:p>
        </p:txBody>
      </p:sp>
    </p:spTree>
    <p:extLst>
      <p:ext uri="{BB962C8B-B14F-4D97-AF65-F5344CB8AC3E}">
        <p14:creationId xmlns:p14="http://schemas.microsoft.com/office/powerpoint/2010/main" val="333818522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5662" y="320063"/>
            <a:ext cx="7748338" cy="687439"/>
          </a:xfrm>
        </p:spPr>
        <p:txBody>
          <a:bodyPr>
            <a:noAutofit/>
          </a:bodyPr>
          <a:lstStyle/>
          <a:p>
            <a:pPr algn="ctr"/>
            <a:r>
              <a:rPr lang="en-US" dirty="0" smtClean="0">
                <a:effectLst>
                  <a:outerShdw blurRad="38100" dist="38100" dir="2700000" algn="tl">
                    <a:srgbClr val="000000">
                      <a:alpha val="43137"/>
                    </a:srgbClr>
                  </a:outerShdw>
                </a:effectLst>
              </a:rPr>
              <a:t>Developing a </a:t>
            </a:r>
            <a:r>
              <a:rPr lang="en-US" sz="3200" b="1" dirty="0" smtClean="0">
                <a:effectLst>
                  <a:outerShdw blurRad="38100" dist="38100" dir="2700000" algn="tl">
                    <a:srgbClr val="000000">
                      <a:alpha val="43137"/>
                    </a:srgbClr>
                  </a:outerShdw>
                </a:effectLst>
              </a:rPr>
              <a:t>Genomic Data Sharing Plan (GDSP)</a:t>
            </a:r>
            <a:r>
              <a:rPr lang="en-US" sz="3200" b="1" dirty="0" smtClean="0"/>
              <a:t/>
            </a:r>
            <a:br>
              <a:rPr lang="en-US" sz="3200" b="1" dirty="0" smtClean="0"/>
            </a:br>
            <a:endParaRPr lang="en-US" sz="3200" b="1" dirty="0"/>
          </a:p>
        </p:txBody>
      </p:sp>
      <p:sp>
        <p:nvSpPr>
          <p:cNvPr id="5" name="TextBox 4"/>
          <p:cNvSpPr txBox="1"/>
          <p:nvPr/>
        </p:nvSpPr>
        <p:spPr>
          <a:xfrm>
            <a:off x="1395663" y="1007502"/>
            <a:ext cx="7456474" cy="4801314"/>
          </a:xfrm>
          <a:prstGeom prst="rect">
            <a:avLst/>
          </a:prstGeom>
          <a:noFill/>
          <a:ln>
            <a:noFill/>
          </a:ln>
        </p:spPr>
        <p:txBody>
          <a:bodyPr wrap="square" rtlCol="0">
            <a:spAutoFit/>
          </a:bodyPr>
          <a:lstStyle/>
          <a:p>
            <a:pPr marL="342900" indent="-342900">
              <a:buFont typeface="Arial"/>
              <a:buChar char="•"/>
            </a:pPr>
            <a:r>
              <a:rPr lang="en-US" sz="2400" dirty="0" smtClean="0"/>
              <a:t>The GDSP outlines a PI’s plan for generating genomic data: sample size; data type; estimated timeline; repository</a:t>
            </a:r>
          </a:p>
          <a:p>
            <a:endParaRPr lang="en-US" sz="2400" dirty="0" smtClean="0"/>
          </a:p>
          <a:p>
            <a:pPr marL="342900" indent="-342900">
              <a:buFont typeface="Arial"/>
              <a:buChar char="•"/>
            </a:pPr>
            <a:r>
              <a:rPr lang="en-US" sz="2400" dirty="0" smtClean="0"/>
              <a:t>Each project/protocol requires a separate GDSP</a:t>
            </a:r>
          </a:p>
          <a:p>
            <a:pPr marL="800100" lvl="1" indent="-342900">
              <a:buFont typeface="Arial"/>
              <a:buChar char="•"/>
            </a:pPr>
            <a:r>
              <a:rPr lang="en-US" sz="2400" dirty="0" smtClean="0"/>
              <a:t>Each project under an Omnibus protocol needs its own GDSP</a:t>
            </a:r>
          </a:p>
          <a:p>
            <a:endParaRPr lang="en-US" sz="2400" dirty="0" smtClean="0"/>
          </a:p>
          <a:p>
            <a:pPr marL="342900" lvl="0" indent="-342900">
              <a:buFont typeface="Arial"/>
              <a:buChar char="•"/>
            </a:pPr>
            <a:r>
              <a:rPr lang="en-US" sz="2400" dirty="0" smtClean="0"/>
              <a:t>A GDSP SOP (</a:t>
            </a:r>
            <a:r>
              <a:rPr lang="en-US" sz="2400" b="1" dirty="0" smtClean="0"/>
              <a:t>SOP</a:t>
            </a:r>
            <a:r>
              <a:rPr lang="en-US" sz="2400" b="1" dirty="0"/>
              <a:t>-RPS</a:t>
            </a:r>
            <a:r>
              <a:rPr lang="en-US" sz="2400" b="1" dirty="0" smtClean="0"/>
              <a:t>-21</a:t>
            </a:r>
            <a:r>
              <a:rPr lang="en-US" sz="2400" dirty="0" smtClean="0"/>
              <a:t>) has been developed for CCR</a:t>
            </a:r>
          </a:p>
          <a:p>
            <a:endParaRPr lang="en-US" sz="2400" b="1" dirty="0"/>
          </a:p>
          <a:p>
            <a:pPr marL="342900" indent="-342900">
              <a:buFont typeface="Arial"/>
              <a:buChar char="•"/>
            </a:pPr>
            <a:r>
              <a:rPr lang="en-US" sz="2400" b="1" dirty="0" smtClean="0"/>
              <a:t>GDSP Submission Process </a:t>
            </a:r>
            <a:r>
              <a:rPr lang="en-US" sz="2400" b="1" dirty="0"/>
              <a:t>O</a:t>
            </a:r>
            <a:r>
              <a:rPr lang="en-US" sz="2400" b="1" dirty="0" smtClean="0"/>
              <a:t>verview:</a:t>
            </a:r>
          </a:p>
          <a:p>
            <a:pPr marL="800100" lvl="1" indent="-342900">
              <a:buFont typeface="Arial"/>
              <a:buChar char="•"/>
            </a:pPr>
            <a:r>
              <a:rPr lang="en-US" sz="2400" dirty="0" smtClean="0"/>
              <a:t>PI completes and submits a GDSP to the GPA</a:t>
            </a:r>
          </a:p>
          <a:p>
            <a:pPr marL="800100" lvl="1" indent="-342900">
              <a:buFont typeface="Arial"/>
              <a:buChar char="•"/>
            </a:pPr>
            <a:r>
              <a:rPr lang="en-US" sz="2400" dirty="0" smtClean="0"/>
              <a:t>The </a:t>
            </a:r>
            <a:r>
              <a:rPr lang="en-US" sz="2400" dirty="0"/>
              <a:t>SD, or their delegate, and GPA </a:t>
            </a:r>
            <a:r>
              <a:rPr lang="en-US" sz="2400" dirty="0" smtClean="0"/>
              <a:t>reviews GDSP</a:t>
            </a:r>
          </a:p>
          <a:p>
            <a:endParaRPr lang="en-US" dirty="0" smtClean="0"/>
          </a:p>
        </p:txBody>
      </p:sp>
    </p:spTree>
    <p:extLst>
      <p:ext uri="{BB962C8B-B14F-4D97-AF65-F5344CB8AC3E}">
        <p14:creationId xmlns:p14="http://schemas.microsoft.com/office/powerpoint/2010/main" val="168605631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Developing a GDSP: An example</a:t>
            </a:r>
            <a:endParaRPr lang="en-US" dirty="0"/>
          </a:p>
        </p:txBody>
      </p:sp>
      <p:sp>
        <p:nvSpPr>
          <p:cNvPr id="3" name="Content Placeholder 2"/>
          <p:cNvSpPr>
            <a:spLocks noGrp="1"/>
          </p:cNvSpPr>
          <p:nvPr>
            <p:ph idx="1"/>
          </p:nvPr>
        </p:nvSpPr>
        <p:spPr>
          <a:xfrm>
            <a:off x="1676400" y="2510116"/>
            <a:ext cx="7010400" cy="1628589"/>
          </a:xfrm>
        </p:spPr>
        <p:txBody>
          <a:bodyPr/>
          <a:lstStyle/>
          <a:p>
            <a:pPr marL="0" indent="0" algn="ctr">
              <a:buNone/>
            </a:pPr>
            <a:r>
              <a:rPr lang="en-US" u="sng" dirty="0" smtClean="0">
                <a:hlinkClick r:id="rId2"/>
              </a:rPr>
              <a:t>The CCR GDS website:</a:t>
            </a:r>
          </a:p>
          <a:p>
            <a:pPr marL="0" indent="0" algn="ctr">
              <a:buNone/>
            </a:pPr>
            <a:r>
              <a:rPr lang="en-US" dirty="0" smtClean="0">
                <a:hlinkClick r:id="rId2"/>
              </a:rPr>
              <a:t>http://bit.ly/CCR_GDS</a:t>
            </a:r>
            <a:endParaRPr lang="en-US" dirty="0" smtClean="0"/>
          </a:p>
          <a:p>
            <a:pPr marL="0" indent="0" algn="ctr">
              <a:buNone/>
            </a:pPr>
            <a:endParaRPr lang="en-US" dirty="0"/>
          </a:p>
        </p:txBody>
      </p:sp>
    </p:spTree>
    <p:extLst>
      <p:ext uri="{BB962C8B-B14F-4D97-AF65-F5344CB8AC3E}">
        <p14:creationId xmlns:p14="http://schemas.microsoft.com/office/powerpoint/2010/main" val="19946963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Registering a Clinical Study</a:t>
            </a:r>
            <a:endParaRPr lang="en-US" dirty="0"/>
          </a:p>
        </p:txBody>
      </p:sp>
      <p:sp>
        <p:nvSpPr>
          <p:cNvPr id="3" name="Content Placeholder 2"/>
          <p:cNvSpPr>
            <a:spLocks noGrp="1"/>
          </p:cNvSpPr>
          <p:nvPr>
            <p:ph idx="1"/>
          </p:nvPr>
        </p:nvSpPr>
        <p:spPr>
          <a:xfrm>
            <a:off x="1428375" y="987612"/>
            <a:ext cx="7715624" cy="5810624"/>
          </a:xfrm>
        </p:spPr>
        <p:txBody>
          <a:bodyPr/>
          <a:lstStyle/>
          <a:p>
            <a:pPr algn="just">
              <a:buClrTx/>
            </a:pPr>
            <a:r>
              <a:rPr lang="en-US" sz="2200" b="1" dirty="0" smtClean="0"/>
              <a:t>Institutional Certification (IC)</a:t>
            </a:r>
            <a:r>
              <a:rPr lang="en-US" sz="2200" dirty="0" smtClean="0"/>
              <a:t>: PIs </a:t>
            </a:r>
            <a:r>
              <a:rPr lang="en-US" sz="2200" dirty="0"/>
              <a:t>are responsible for assuring, through an </a:t>
            </a:r>
            <a:r>
              <a:rPr lang="en-US" sz="2200" dirty="0" smtClean="0"/>
              <a:t>IC, </a:t>
            </a:r>
            <a:r>
              <a:rPr lang="en-US" sz="2200" dirty="0"/>
              <a:t>that data have been collected with </a:t>
            </a:r>
            <a:r>
              <a:rPr lang="en-US" sz="2200" dirty="0" smtClean="0"/>
              <a:t>informed </a:t>
            </a:r>
            <a:r>
              <a:rPr lang="en-US" sz="2200" dirty="0"/>
              <a:t>consent from participants and in accordance with federal regulations safeguarding participant </a:t>
            </a:r>
            <a:r>
              <a:rPr lang="en-US" sz="2200" dirty="0" smtClean="0"/>
              <a:t>privacy. </a:t>
            </a:r>
          </a:p>
          <a:p>
            <a:pPr marL="0" indent="0" algn="just">
              <a:buClrTx/>
              <a:buNone/>
            </a:pPr>
            <a:endParaRPr lang="en-US" sz="2200" dirty="0" smtClean="0"/>
          </a:p>
          <a:p>
            <a:pPr algn="just">
              <a:buClrTx/>
            </a:pPr>
            <a:r>
              <a:rPr lang="en-US" sz="2200" dirty="0" smtClean="0"/>
              <a:t>A Clinical Study Registration SOP has been developed for CCR- RPS-23.</a:t>
            </a:r>
          </a:p>
          <a:p>
            <a:pPr algn="just">
              <a:buClrTx/>
            </a:pPr>
            <a:endParaRPr lang="en-US" sz="2200" dirty="0" smtClean="0"/>
          </a:p>
          <a:p>
            <a:pPr algn="just">
              <a:buClrTx/>
            </a:pPr>
            <a:r>
              <a:rPr lang="en-US" sz="2200" b="1" dirty="0" smtClean="0"/>
              <a:t>Clinical Study Registration Process Overview:</a:t>
            </a:r>
          </a:p>
          <a:p>
            <a:pPr lvl="1" algn="just">
              <a:buClrTx/>
            </a:pPr>
            <a:r>
              <a:rPr lang="en-US" sz="1800" b="1" dirty="0" smtClean="0"/>
              <a:t>Before data generation</a:t>
            </a:r>
          </a:p>
          <a:p>
            <a:pPr lvl="2" algn="just">
              <a:buClrTx/>
            </a:pPr>
            <a:r>
              <a:rPr lang="en-US" sz="1800" dirty="0" smtClean="0"/>
              <a:t>On IRB approval develop a GDSP and submit to GPA and SD for approval</a:t>
            </a:r>
          </a:p>
          <a:p>
            <a:pPr lvl="2" algn="just">
              <a:buClrTx/>
            </a:pPr>
            <a:r>
              <a:rPr lang="en-US" sz="1800" dirty="0" smtClean="0"/>
              <a:t>After GDSP has been accepted, fill IC; sign; submit to GPA</a:t>
            </a:r>
          </a:p>
          <a:p>
            <a:pPr lvl="2" algn="just">
              <a:buClrTx/>
            </a:pPr>
            <a:r>
              <a:rPr lang="en-US" sz="1800" dirty="0" smtClean="0"/>
              <a:t>GPA reviews; forwards to SD for review</a:t>
            </a:r>
          </a:p>
          <a:p>
            <a:pPr lvl="2" algn="just">
              <a:buClrTx/>
            </a:pPr>
            <a:r>
              <a:rPr lang="en-US" sz="1800" dirty="0" smtClean="0"/>
              <a:t>SD reviews, signs and returns to PI with a copy to GPA</a:t>
            </a:r>
          </a:p>
          <a:p>
            <a:pPr lvl="2" algn="just">
              <a:buClrTx/>
            </a:pPr>
            <a:r>
              <a:rPr lang="en-US" sz="1800" dirty="0" smtClean="0"/>
              <a:t>Mail a signed copy of IC to PSO</a:t>
            </a:r>
          </a:p>
          <a:p>
            <a:pPr lvl="1" algn="just">
              <a:buClrTx/>
            </a:pPr>
            <a:endParaRPr lang="en-US" sz="1800" dirty="0"/>
          </a:p>
          <a:p>
            <a:pPr>
              <a:buClrTx/>
            </a:pPr>
            <a:endParaRPr lang="en-US" sz="1800" dirty="0"/>
          </a:p>
        </p:txBody>
      </p:sp>
    </p:spTree>
    <p:extLst>
      <p:ext uri="{BB962C8B-B14F-4D97-AF65-F5344CB8AC3E}">
        <p14:creationId xmlns:p14="http://schemas.microsoft.com/office/powerpoint/2010/main" val="38515119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Registering a Clinical </a:t>
            </a:r>
            <a:r>
              <a:rPr lang="en-US" dirty="0" smtClean="0"/>
              <a:t>Study contd. </a:t>
            </a:r>
            <a:endParaRPr lang="en-US" dirty="0"/>
          </a:p>
        </p:txBody>
      </p:sp>
      <p:sp>
        <p:nvSpPr>
          <p:cNvPr id="3" name="Content Placeholder 2"/>
          <p:cNvSpPr>
            <a:spLocks noGrp="1"/>
          </p:cNvSpPr>
          <p:nvPr>
            <p:ph idx="1"/>
          </p:nvPr>
        </p:nvSpPr>
        <p:spPr>
          <a:xfrm>
            <a:off x="1422399" y="1062318"/>
            <a:ext cx="7587129" cy="5691094"/>
          </a:xfrm>
        </p:spPr>
        <p:txBody>
          <a:bodyPr/>
          <a:lstStyle/>
          <a:p>
            <a:pPr algn="just">
              <a:buClrTx/>
            </a:pPr>
            <a:r>
              <a:rPr lang="en-US" sz="2200" b="1" dirty="0"/>
              <a:t>Clinical Study Registration Process Overview:</a:t>
            </a:r>
          </a:p>
          <a:p>
            <a:pPr lvl="1" algn="just">
              <a:buClrTx/>
            </a:pPr>
            <a:r>
              <a:rPr lang="en-US" sz="1800" b="1" dirty="0" smtClean="0"/>
              <a:t>After </a:t>
            </a:r>
            <a:r>
              <a:rPr lang="en-US" sz="1800" b="1" dirty="0"/>
              <a:t>data </a:t>
            </a:r>
            <a:r>
              <a:rPr lang="en-US" sz="1800" b="1" dirty="0" smtClean="0"/>
              <a:t>generation/QC/cleaning</a:t>
            </a:r>
            <a:endParaRPr lang="en-US" sz="1800" dirty="0" smtClean="0"/>
          </a:p>
          <a:p>
            <a:pPr lvl="2" algn="just">
              <a:buClrTx/>
            </a:pPr>
            <a:r>
              <a:rPr lang="en-US" sz="1800" dirty="0" smtClean="0"/>
              <a:t>Contact GPA with a request to register study in </a:t>
            </a:r>
            <a:r>
              <a:rPr lang="en-US" sz="1800" dirty="0" err="1" smtClean="0"/>
              <a:t>dbGaP</a:t>
            </a:r>
            <a:r>
              <a:rPr lang="en-US" sz="1800" dirty="0" smtClean="0"/>
              <a:t>. Attach a copy of IC.</a:t>
            </a:r>
          </a:p>
          <a:p>
            <a:pPr lvl="2" algn="just">
              <a:buClr>
                <a:schemeClr val="tx1"/>
              </a:buClr>
            </a:pPr>
            <a:r>
              <a:rPr lang="en-US" sz="1800" dirty="0" smtClean="0">
                <a:solidFill>
                  <a:srgbClr val="FF0000"/>
                </a:solidFill>
              </a:rPr>
              <a:t>You must register your study even if you have been granted a data-sharing exception.</a:t>
            </a:r>
          </a:p>
          <a:p>
            <a:pPr lvl="2" algn="just">
              <a:buClr>
                <a:schemeClr val="tx1"/>
              </a:buClr>
            </a:pPr>
            <a:r>
              <a:rPr lang="en-US" sz="1800" dirty="0" smtClean="0"/>
              <a:t>GPA will send you:</a:t>
            </a:r>
          </a:p>
          <a:p>
            <a:pPr lvl="3">
              <a:buClrTx/>
            </a:pPr>
            <a:r>
              <a:rPr lang="en-US" sz="1800" dirty="0" err="1"/>
              <a:t>dbGAP</a:t>
            </a:r>
            <a:r>
              <a:rPr lang="en-US" sz="1800" dirty="0"/>
              <a:t> study configuration </a:t>
            </a:r>
            <a:r>
              <a:rPr lang="en-US" sz="1800" dirty="0" smtClean="0"/>
              <a:t>template</a:t>
            </a:r>
            <a:endParaRPr lang="en-US" sz="1800" dirty="0"/>
          </a:p>
          <a:p>
            <a:pPr lvl="3">
              <a:buClrTx/>
            </a:pPr>
            <a:r>
              <a:rPr lang="en-US" sz="1800" dirty="0" err="1"/>
              <a:t>dbGAP</a:t>
            </a:r>
            <a:r>
              <a:rPr lang="en-US" sz="1800" dirty="0"/>
              <a:t> Basic Study Information Sheet. </a:t>
            </a:r>
            <a:endParaRPr lang="en-US" sz="1800" dirty="0" smtClean="0"/>
          </a:p>
          <a:p>
            <a:pPr lvl="2">
              <a:buClrTx/>
            </a:pPr>
            <a:r>
              <a:rPr lang="en-US" sz="1800" dirty="0" smtClean="0"/>
              <a:t>Complete forms and mail back to GPA</a:t>
            </a:r>
          </a:p>
          <a:p>
            <a:pPr lvl="2">
              <a:buClrTx/>
            </a:pPr>
            <a:r>
              <a:rPr lang="en-US" sz="1800" dirty="0" smtClean="0"/>
              <a:t>GPA will:</a:t>
            </a:r>
          </a:p>
          <a:p>
            <a:pPr lvl="3">
              <a:buClrTx/>
            </a:pPr>
            <a:r>
              <a:rPr lang="en-US" sz="1800" dirty="0"/>
              <a:t>Ensure that forms are completely and accurately filled out</a:t>
            </a:r>
          </a:p>
          <a:p>
            <a:pPr lvl="3">
              <a:buClrTx/>
            </a:pPr>
            <a:r>
              <a:rPr lang="en-US" sz="1800" dirty="0"/>
              <a:t>Register the study in the </a:t>
            </a:r>
            <a:r>
              <a:rPr lang="en-US" sz="1800" dirty="0" err="1"/>
              <a:t>dbGAP</a:t>
            </a:r>
            <a:r>
              <a:rPr lang="en-US" sz="1800" dirty="0"/>
              <a:t> portal</a:t>
            </a:r>
          </a:p>
          <a:p>
            <a:pPr lvl="3">
              <a:buClrTx/>
            </a:pPr>
            <a:r>
              <a:rPr lang="en-US" sz="1800" dirty="0"/>
              <a:t>Invite PI to review the registered study and determine who will be the data submitter – PI or designee as assigned by the </a:t>
            </a:r>
            <a:r>
              <a:rPr lang="en-US" sz="1800" dirty="0" smtClean="0"/>
              <a:t>PI</a:t>
            </a:r>
          </a:p>
          <a:p>
            <a:pPr lvl="2">
              <a:buClrTx/>
            </a:pPr>
            <a:r>
              <a:rPr lang="en-US" sz="1800" dirty="0" smtClean="0"/>
              <a:t>Once registration is complete, </a:t>
            </a:r>
            <a:r>
              <a:rPr lang="en-US" sz="1800" dirty="0" err="1" smtClean="0"/>
              <a:t>dbGaP</a:t>
            </a:r>
            <a:r>
              <a:rPr lang="en-US" sz="1800" dirty="0" smtClean="0"/>
              <a:t> will send PI an email invite to review study details</a:t>
            </a:r>
          </a:p>
          <a:p>
            <a:pPr lvl="2">
              <a:buClrTx/>
            </a:pPr>
            <a:r>
              <a:rPr lang="en-US" sz="1800" dirty="0" smtClean="0"/>
              <a:t>After this you are ready to load your data into the SRA portal</a:t>
            </a:r>
            <a:endParaRPr lang="en-US" sz="1800" dirty="0"/>
          </a:p>
          <a:p>
            <a:pPr lvl="2">
              <a:buClrTx/>
            </a:pPr>
            <a:endParaRPr lang="en-US" sz="2200" dirty="0" smtClean="0"/>
          </a:p>
          <a:p>
            <a:pPr lvl="1" algn="just">
              <a:buClrTx/>
            </a:pPr>
            <a:endParaRPr lang="en-US" sz="1800" dirty="0"/>
          </a:p>
          <a:p>
            <a:endParaRPr lang="en-US" dirty="0"/>
          </a:p>
        </p:txBody>
      </p:sp>
    </p:spTree>
    <p:extLst>
      <p:ext uri="{BB962C8B-B14F-4D97-AF65-F5344CB8AC3E}">
        <p14:creationId xmlns:p14="http://schemas.microsoft.com/office/powerpoint/2010/main" val="217843550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Registering a Clinical Study: An example</a:t>
            </a:r>
            <a:endParaRPr lang="en-US" dirty="0"/>
          </a:p>
        </p:txBody>
      </p:sp>
      <p:sp>
        <p:nvSpPr>
          <p:cNvPr id="3" name="Content Placeholder 2"/>
          <p:cNvSpPr>
            <a:spLocks noGrp="1"/>
          </p:cNvSpPr>
          <p:nvPr>
            <p:ph idx="1"/>
          </p:nvPr>
        </p:nvSpPr>
        <p:spPr>
          <a:xfrm>
            <a:off x="1676400" y="2510116"/>
            <a:ext cx="7010400" cy="1628589"/>
          </a:xfrm>
        </p:spPr>
        <p:txBody>
          <a:bodyPr/>
          <a:lstStyle/>
          <a:p>
            <a:pPr marL="0" indent="0" algn="ctr">
              <a:buNone/>
            </a:pPr>
            <a:r>
              <a:rPr lang="en-US" u="sng" dirty="0" smtClean="0">
                <a:hlinkClick r:id="rId2"/>
              </a:rPr>
              <a:t>The CCR GDS website:</a:t>
            </a:r>
          </a:p>
          <a:p>
            <a:pPr marL="0" indent="0" algn="ctr">
              <a:buNone/>
            </a:pPr>
            <a:r>
              <a:rPr lang="en-US" dirty="0" smtClean="0">
                <a:hlinkClick r:id="rId2"/>
              </a:rPr>
              <a:t>http://bit.ly/CCR_GDS</a:t>
            </a:r>
            <a:endParaRPr lang="en-US" dirty="0" smtClean="0"/>
          </a:p>
          <a:p>
            <a:pPr marL="0" indent="0" algn="ctr">
              <a:buNone/>
            </a:pPr>
            <a:endParaRPr lang="en-US" dirty="0"/>
          </a:p>
        </p:txBody>
      </p:sp>
    </p:spTree>
    <p:extLst>
      <p:ext uri="{BB962C8B-B14F-4D97-AF65-F5344CB8AC3E}">
        <p14:creationId xmlns:p14="http://schemas.microsoft.com/office/powerpoint/2010/main" val="191370150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0850" y="180544"/>
            <a:ext cx="7753150" cy="599102"/>
          </a:xfrm>
        </p:spPr>
        <p:txBody>
          <a:bodyPr/>
          <a:lstStyle/>
          <a:p>
            <a:pPr algn="ctr"/>
            <a:r>
              <a:rPr lang="en-US" b="1" dirty="0" smtClean="0">
                <a:effectLst>
                  <a:outerShdw blurRad="38100" dist="38100" dir="2700000" algn="tl">
                    <a:srgbClr val="000000">
                      <a:alpha val="43137"/>
                    </a:srgbClr>
                  </a:outerShdw>
                </a:effectLst>
              </a:rPr>
              <a:t>Questions and Answers</a:t>
            </a:r>
            <a:endParaRPr lang="en-US" b="1" dirty="0">
              <a:effectLst>
                <a:outerShdw blurRad="38100" dist="38100" dir="2700000" algn="tl">
                  <a:srgbClr val="000000">
                    <a:alpha val="43137"/>
                  </a:srgbClr>
                </a:outerShdw>
              </a:effectLst>
            </a:endParaRPr>
          </a:p>
        </p:txBody>
      </p:sp>
      <p:sp>
        <p:nvSpPr>
          <p:cNvPr id="3" name="Rectangle 2"/>
          <p:cNvSpPr/>
          <p:nvPr/>
        </p:nvSpPr>
        <p:spPr>
          <a:xfrm>
            <a:off x="1578542" y="1791441"/>
            <a:ext cx="7055317" cy="3108543"/>
          </a:xfrm>
          <a:prstGeom prst="rect">
            <a:avLst/>
          </a:prstGeom>
        </p:spPr>
        <p:txBody>
          <a:bodyPr wrap="square">
            <a:spAutoFit/>
          </a:bodyPr>
          <a:lstStyle/>
          <a:p>
            <a:r>
              <a:rPr lang="en-US" sz="2800" b="1" dirty="0"/>
              <a:t>Genomic Program </a:t>
            </a:r>
            <a:r>
              <a:rPr lang="en-US" sz="2800" b="1" dirty="0" smtClean="0"/>
              <a:t>Administrator </a:t>
            </a:r>
            <a:r>
              <a:rPr lang="en-US" sz="2800" b="1" dirty="0"/>
              <a:t>(GPA)</a:t>
            </a:r>
          </a:p>
          <a:p>
            <a:r>
              <a:rPr lang="en-US" sz="2800" dirty="0"/>
              <a:t>Kathleen Calzone, PhD, RN, APNG, FAAN</a:t>
            </a:r>
          </a:p>
          <a:p>
            <a:r>
              <a:rPr lang="en-US" sz="2800" dirty="0"/>
              <a:t>301-435-0538, </a:t>
            </a:r>
            <a:r>
              <a:rPr lang="en-US" sz="2800" dirty="0" smtClean="0"/>
              <a:t>calzonek@mail.nih.gov</a:t>
            </a:r>
          </a:p>
          <a:p>
            <a:endParaRPr lang="en-US" sz="2800" dirty="0"/>
          </a:p>
          <a:p>
            <a:r>
              <a:rPr lang="en-US" sz="2800" b="1" dirty="0"/>
              <a:t>GPA Administrator</a:t>
            </a:r>
          </a:p>
          <a:p>
            <a:r>
              <a:rPr lang="en-US" sz="2800" dirty="0"/>
              <a:t>Anjan Purkayastha, PhD</a:t>
            </a:r>
          </a:p>
          <a:p>
            <a:r>
              <a:rPr lang="en-US" sz="2800" dirty="0"/>
              <a:t>301-594-1395, anjan.purkayastha@nih.gov</a:t>
            </a:r>
          </a:p>
        </p:txBody>
      </p:sp>
    </p:spTree>
    <p:extLst>
      <p:ext uri="{BB962C8B-B14F-4D97-AF65-F5344CB8AC3E}">
        <p14:creationId xmlns:p14="http://schemas.microsoft.com/office/powerpoint/2010/main" val="186784251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1394060"/>
            <a:ext cx="9144000"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3008" y="3172910"/>
            <a:ext cx="9144000"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0528" y="5695280"/>
            <a:ext cx="9144000"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13009" y="0"/>
            <a:ext cx="542748" cy="6858000"/>
          </a:xfrm>
          <a:prstGeom prst="rect">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rot="16200000">
            <a:off x="-427225" y="506647"/>
            <a:ext cx="1251606" cy="523220"/>
          </a:xfrm>
          <a:prstGeom prst="rect">
            <a:avLst/>
          </a:prstGeom>
          <a:noFill/>
        </p:spPr>
        <p:txBody>
          <a:bodyPr wrap="square" rtlCol="0">
            <a:spAutoFit/>
          </a:bodyPr>
          <a:lstStyle/>
          <a:p>
            <a:r>
              <a:rPr lang="en-US" sz="1400" b="1" dirty="0" smtClean="0"/>
              <a:t>Scientific</a:t>
            </a:r>
          </a:p>
          <a:p>
            <a:r>
              <a:rPr lang="en-US" sz="1400" b="1" dirty="0" smtClean="0"/>
              <a:t>Director </a:t>
            </a:r>
            <a:endParaRPr lang="en-US" sz="1400" b="1" dirty="0"/>
          </a:p>
        </p:txBody>
      </p:sp>
      <p:sp>
        <p:nvSpPr>
          <p:cNvPr id="11" name="TextBox 10"/>
          <p:cNvSpPr txBox="1"/>
          <p:nvPr/>
        </p:nvSpPr>
        <p:spPr>
          <a:xfrm rot="16200000">
            <a:off x="-80091" y="4242412"/>
            <a:ext cx="328085" cy="307777"/>
          </a:xfrm>
          <a:prstGeom prst="rect">
            <a:avLst/>
          </a:prstGeom>
          <a:noFill/>
        </p:spPr>
        <p:txBody>
          <a:bodyPr wrap="none" rtlCol="0">
            <a:spAutoFit/>
          </a:bodyPr>
          <a:lstStyle/>
          <a:p>
            <a:r>
              <a:rPr lang="en-US" sz="1400" b="1" dirty="0" smtClean="0"/>
              <a:t>PI</a:t>
            </a:r>
            <a:endParaRPr lang="en-US" sz="1400" b="1" dirty="0"/>
          </a:p>
        </p:txBody>
      </p:sp>
      <p:sp>
        <p:nvSpPr>
          <p:cNvPr id="12" name="TextBox 11"/>
          <p:cNvSpPr txBox="1"/>
          <p:nvPr/>
        </p:nvSpPr>
        <p:spPr>
          <a:xfrm rot="16200000">
            <a:off x="-269677" y="1967177"/>
            <a:ext cx="1015460" cy="523220"/>
          </a:xfrm>
          <a:prstGeom prst="rect">
            <a:avLst/>
          </a:prstGeom>
          <a:noFill/>
        </p:spPr>
        <p:txBody>
          <a:bodyPr wrap="none" rtlCol="0">
            <a:spAutoFit/>
          </a:bodyPr>
          <a:lstStyle/>
          <a:p>
            <a:r>
              <a:rPr lang="en-US" sz="1400" b="1" dirty="0" smtClean="0"/>
              <a:t>GPA/</a:t>
            </a:r>
          </a:p>
          <a:p>
            <a:r>
              <a:rPr lang="en-US" sz="1400" b="1" dirty="0" smtClean="0"/>
              <a:t>GPA admin</a:t>
            </a:r>
            <a:endParaRPr lang="en-US" sz="1400" b="1" dirty="0"/>
          </a:p>
        </p:txBody>
      </p:sp>
      <p:sp>
        <p:nvSpPr>
          <p:cNvPr id="14" name="TextBox 13"/>
          <p:cNvSpPr txBox="1"/>
          <p:nvPr/>
        </p:nvSpPr>
        <p:spPr>
          <a:xfrm rot="16200000">
            <a:off x="-461584" y="5826350"/>
            <a:ext cx="1511460" cy="523220"/>
          </a:xfrm>
          <a:prstGeom prst="rect">
            <a:avLst/>
          </a:prstGeom>
          <a:noFill/>
        </p:spPr>
        <p:txBody>
          <a:bodyPr wrap="square" rtlCol="0">
            <a:spAutoFit/>
          </a:bodyPr>
          <a:lstStyle/>
          <a:p>
            <a:r>
              <a:rPr lang="en-US" sz="1400" b="1" dirty="0" smtClean="0"/>
              <a:t>Protocol </a:t>
            </a:r>
          </a:p>
          <a:p>
            <a:r>
              <a:rPr lang="en-US" sz="1400" b="1" dirty="0" smtClean="0"/>
              <a:t>Support Office</a:t>
            </a:r>
            <a:endParaRPr lang="en-US" sz="1400" b="1" dirty="0"/>
          </a:p>
        </p:txBody>
      </p:sp>
      <p:sp>
        <p:nvSpPr>
          <p:cNvPr id="22" name="TextBox 21"/>
          <p:cNvSpPr txBox="1"/>
          <p:nvPr/>
        </p:nvSpPr>
        <p:spPr>
          <a:xfrm>
            <a:off x="2094566" y="3405072"/>
            <a:ext cx="1364476" cy="307777"/>
          </a:xfrm>
          <a:prstGeom prst="rect">
            <a:avLst/>
          </a:prstGeom>
          <a:solidFill>
            <a:schemeClr val="bg1">
              <a:lumMod val="85000"/>
            </a:schemeClr>
          </a:solidFill>
          <a:ln>
            <a:solidFill>
              <a:schemeClr val="bg1">
                <a:lumMod val="85000"/>
              </a:schemeClr>
            </a:solidFill>
          </a:ln>
        </p:spPr>
        <p:txBody>
          <a:bodyPr wrap="none" rtlCol="0">
            <a:spAutoFit/>
          </a:bodyPr>
          <a:lstStyle/>
          <a:p>
            <a:r>
              <a:rPr lang="en-US" sz="1400" dirty="0" smtClean="0"/>
              <a:t>Fill.  Email to GPA</a:t>
            </a:r>
            <a:endParaRPr lang="en-US" sz="1400" dirty="0"/>
          </a:p>
        </p:txBody>
      </p:sp>
      <p:cxnSp>
        <p:nvCxnSpPr>
          <p:cNvPr id="27" name="Elbow Connector 26"/>
          <p:cNvCxnSpPr>
            <a:stCxn id="45" idx="0"/>
            <a:endCxn id="25" idx="1"/>
          </p:cNvCxnSpPr>
          <p:nvPr/>
        </p:nvCxnSpPr>
        <p:spPr>
          <a:xfrm rot="5400000" flipH="1" flipV="1">
            <a:off x="1923416" y="2416834"/>
            <a:ext cx="1747823" cy="1499065"/>
          </a:xfrm>
          <a:prstGeom prst="bentConnector2">
            <a:avLst/>
          </a:prstGeom>
          <a:ln w="28575">
            <a:solidFill>
              <a:srgbClr val="96DFBF"/>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25" name="Decision 24"/>
          <p:cNvSpPr/>
          <p:nvPr/>
        </p:nvSpPr>
        <p:spPr>
          <a:xfrm>
            <a:off x="3546860" y="1889726"/>
            <a:ext cx="1796662" cy="805456"/>
          </a:xfrm>
          <a:prstGeom prst="flowChartDecision">
            <a:avLst/>
          </a:prstGeom>
          <a:no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4011515" y="2107789"/>
            <a:ext cx="936036" cy="307777"/>
          </a:xfrm>
          <a:prstGeom prst="rect">
            <a:avLst/>
          </a:prstGeom>
          <a:noFill/>
          <a:ln>
            <a:noFill/>
          </a:ln>
        </p:spPr>
        <p:txBody>
          <a:bodyPr wrap="none" rtlCol="0">
            <a:spAutoFit/>
          </a:bodyPr>
          <a:lstStyle/>
          <a:p>
            <a:r>
              <a:rPr lang="en-US" sz="1400" b="1" dirty="0" smtClean="0"/>
              <a:t>GDSP OK?</a:t>
            </a:r>
            <a:endParaRPr lang="en-US" sz="1400" b="1" dirty="0"/>
          </a:p>
        </p:txBody>
      </p:sp>
      <p:cxnSp>
        <p:nvCxnSpPr>
          <p:cNvPr id="30" name="Elbow Connector 29"/>
          <p:cNvCxnSpPr>
            <a:stCxn id="25" idx="0"/>
            <a:endCxn id="33" idx="1"/>
          </p:cNvCxnSpPr>
          <p:nvPr/>
        </p:nvCxnSpPr>
        <p:spPr>
          <a:xfrm rot="5400000" flipH="1" flipV="1">
            <a:off x="4215401" y="726054"/>
            <a:ext cx="1393463" cy="933883"/>
          </a:xfrm>
          <a:prstGeom prst="bentConnector2">
            <a:avLst/>
          </a:prstGeom>
          <a:ln w="28575">
            <a:solidFill>
              <a:srgbClr val="96DFBF"/>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33" name="Decision 32"/>
          <p:cNvSpPr/>
          <p:nvPr/>
        </p:nvSpPr>
        <p:spPr>
          <a:xfrm>
            <a:off x="5379074" y="93535"/>
            <a:ext cx="1796662" cy="805456"/>
          </a:xfrm>
          <a:prstGeom prst="flowChartDecision">
            <a:avLst/>
          </a:prstGeom>
          <a:no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4514448" y="1546478"/>
            <a:ext cx="1356649" cy="307777"/>
          </a:xfrm>
          <a:prstGeom prst="rect">
            <a:avLst/>
          </a:prstGeom>
          <a:solidFill>
            <a:schemeClr val="bg1">
              <a:lumMod val="85000"/>
            </a:schemeClr>
          </a:solidFill>
          <a:ln>
            <a:solidFill>
              <a:schemeClr val="bg1">
                <a:lumMod val="85000"/>
              </a:schemeClr>
            </a:solidFill>
          </a:ln>
        </p:spPr>
        <p:txBody>
          <a:bodyPr wrap="none" rtlCol="0">
            <a:spAutoFit/>
          </a:bodyPr>
          <a:lstStyle/>
          <a:p>
            <a:r>
              <a:rPr lang="en-US" sz="1400" b="1" dirty="0" smtClean="0">
                <a:solidFill>
                  <a:srgbClr val="0BBB06"/>
                </a:solidFill>
              </a:rPr>
              <a:t>YES</a:t>
            </a:r>
            <a:r>
              <a:rPr lang="en-US" sz="1400" dirty="0" smtClean="0"/>
              <a:t>. Email to SD</a:t>
            </a:r>
            <a:endParaRPr lang="en-US" sz="1400" dirty="0"/>
          </a:p>
        </p:txBody>
      </p:sp>
      <p:sp>
        <p:nvSpPr>
          <p:cNvPr id="35" name="TextBox 34"/>
          <p:cNvSpPr txBox="1"/>
          <p:nvPr/>
        </p:nvSpPr>
        <p:spPr>
          <a:xfrm>
            <a:off x="4793232" y="2587730"/>
            <a:ext cx="2585259" cy="523220"/>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b="1" dirty="0" smtClean="0">
                <a:solidFill>
                  <a:srgbClr val="FF0000"/>
                </a:solidFill>
              </a:rPr>
              <a:t>NO</a:t>
            </a:r>
            <a:r>
              <a:rPr lang="en-US" sz="1400" dirty="0" smtClean="0"/>
              <a:t>. Email to PI with requested corrections</a:t>
            </a:r>
            <a:endParaRPr lang="en-US" sz="1400" dirty="0"/>
          </a:p>
        </p:txBody>
      </p:sp>
      <p:sp>
        <p:nvSpPr>
          <p:cNvPr id="44" name="Process 43"/>
          <p:cNvSpPr/>
          <p:nvPr/>
        </p:nvSpPr>
        <p:spPr>
          <a:xfrm>
            <a:off x="3918587" y="4303606"/>
            <a:ext cx="1952510" cy="1076510"/>
          </a:xfrm>
          <a:prstGeom prst="flowChartProcess">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400" dirty="0" smtClean="0">
                <a:solidFill>
                  <a:schemeClr val="tx1"/>
                </a:solidFill>
              </a:rPr>
              <a:t>Revise GDSP as per SD/GPA recommendations.  Retain all versions for your records.</a:t>
            </a:r>
            <a:endParaRPr lang="en-US" sz="1400" dirty="0">
              <a:solidFill>
                <a:schemeClr val="tx1"/>
              </a:solidFill>
            </a:endParaRPr>
          </a:p>
        </p:txBody>
      </p:sp>
      <p:sp>
        <p:nvSpPr>
          <p:cNvPr id="45" name="Multidocument 44"/>
          <p:cNvSpPr/>
          <p:nvPr/>
        </p:nvSpPr>
        <p:spPr>
          <a:xfrm>
            <a:off x="1357529" y="4040277"/>
            <a:ext cx="1213555" cy="1577553"/>
          </a:xfrm>
          <a:prstGeom prst="flowChartMultidocument">
            <a:avLst/>
          </a:prstGeom>
          <a:solidFill>
            <a:schemeClr val="bg1"/>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45"/>
          <p:cNvSpPr txBox="1"/>
          <p:nvPr/>
        </p:nvSpPr>
        <p:spPr>
          <a:xfrm>
            <a:off x="1326553" y="4593566"/>
            <a:ext cx="1227199" cy="738664"/>
          </a:xfrm>
          <a:prstGeom prst="rect">
            <a:avLst/>
          </a:prstGeom>
          <a:noFill/>
        </p:spPr>
        <p:txBody>
          <a:bodyPr wrap="square" rtlCol="0">
            <a:spAutoFit/>
          </a:bodyPr>
          <a:lstStyle/>
          <a:p>
            <a:r>
              <a:rPr lang="en-US" sz="1400" b="1" dirty="0" smtClean="0"/>
              <a:t>Genomic</a:t>
            </a:r>
          </a:p>
          <a:p>
            <a:r>
              <a:rPr lang="en-US" sz="1400" b="1" dirty="0" smtClean="0"/>
              <a:t> Data Sharing Plan (GDSP)</a:t>
            </a:r>
            <a:endParaRPr lang="en-US" sz="1400" b="1" dirty="0"/>
          </a:p>
        </p:txBody>
      </p:sp>
      <p:cxnSp>
        <p:nvCxnSpPr>
          <p:cNvPr id="48" name="Elbow Connector 47"/>
          <p:cNvCxnSpPr>
            <a:stCxn id="25" idx="2"/>
            <a:endCxn id="44" idx="0"/>
          </p:cNvCxnSpPr>
          <p:nvPr/>
        </p:nvCxnSpPr>
        <p:spPr>
          <a:xfrm rot="16200000" flipH="1">
            <a:off x="3865804" y="3274568"/>
            <a:ext cx="1608424" cy="449651"/>
          </a:xfrm>
          <a:prstGeom prst="bentConnector3">
            <a:avLst/>
          </a:prstGeom>
          <a:ln w="28575">
            <a:solidFill>
              <a:srgbClr val="96DFBF"/>
            </a:solidFill>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stCxn id="44" idx="1"/>
            <a:endCxn id="45" idx="3"/>
          </p:cNvCxnSpPr>
          <p:nvPr/>
        </p:nvCxnSpPr>
        <p:spPr>
          <a:xfrm flipH="1" flipV="1">
            <a:off x="2571084" y="4829054"/>
            <a:ext cx="1347503" cy="12807"/>
          </a:xfrm>
          <a:prstGeom prst="straightConnector1">
            <a:avLst/>
          </a:prstGeom>
          <a:ln w="28575">
            <a:solidFill>
              <a:srgbClr val="96DFBF"/>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5867595" y="308449"/>
            <a:ext cx="936036" cy="307777"/>
          </a:xfrm>
          <a:prstGeom prst="rect">
            <a:avLst/>
          </a:prstGeom>
          <a:noFill/>
        </p:spPr>
        <p:txBody>
          <a:bodyPr wrap="none" rtlCol="0">
            <a:spAutoFit/>
          </a:bodyPr>
          <a:lstStyle/>
          <a:p>
            <a:r>
              <a:rPr lang="en-US" sz="1400" b="1" dirty="0" smtClean="0"/>
              <a:t>GDSP OK?</a:t>
            </a:r>
            <a:endParaRPr lang="en-US" sz="1400" b="1" dirty="0"/>
          </a:p>
        </p:txBody>
      </p:sp>
      <p:sp>
        <p:nvSpPr>
          <p:cNvPr id="56" name="TextBox 55"/>
          <p:cNvSpPr txBox="1"/>
          <p:nvPr/>
        </p:nvSpPr>
        <p:spPr>
          <a:xfrm>
            <a:off x="7212544" y="104126"/>
            <a:ext cx="1870098" cy="307777"/>
          </a:xfrm>
          <a:prstGeom prst="rect">
            <a:avLst/>
          </a:prstGeom>
          <a:solidFill>
            <a:schemeClr val="bg1">
              <a:lumMod val="85000"/>
            </a:schemeClr>
          </a:solidFill>
          <a:ln>
            <a:solidFill>
              <a:schemeClr val="bg1">
                <a:lumMod val="85000"/>
              </a:schemeClr>
            </a:solidFill>
          </a:ln>
        </p:spPr>
        <p:txBody>
          <a:bodyPr wrap="none" rtlCol="0">
            <a:spAutoFit/>
          </a:bodyPr>
          <a:lstStyle/>
          <a:p>
            <a:r>
              <a:rPr lang="en-US" sz="1400" b="1" dirty="0" smtClean="0">
                <a:solidFill>
                  <a:srgbClr val="0BBB06"/>
                </a:solidFill>
              </a:rPr>
              <a:t>YES</a:t>
            </a:r>
            <a:r>
              <a:rPr lang="en-US" sz="1400" dirty="0" smtClean="0"/>
              <a:t>. Sign. Email to GPA</a:t>
            </a:r>
            <a:endParaRPr lang="en-US" sz="1400" dirty="0"/>
          </a:p>
        </p:txBody>
      </p:sp>
      <p:cxnSp>
        <p:nvCxnSpPr>
          <p:cNvPr id="61" name="Elbow Connector 60"/>
          <p:cNvCxnSpPr>
            <a:stCxn id="33" idx="3"/>
            <a:endCxn id="63" idx="0"/>
          </p:cNvCxnSpPr>
          <p:nvPr/>
        </p:nvCxnSpPr>
        <p:spPr>
          <a:xfrm>
            <a:off x="7175736" y="496263"/>
            <a:ext cx="847291" cy="1311522"/>
          </a:xfrm>
          <a:prstGeom prst="bentConnector2">
            <a:avLst/>
          </a:prstGeom>
          <a:ln w="28575">
            <a:solidFill>
              <a:srgbClr val="96DFBF"/>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63" name="Process 62"/>
          <p:cNvSpPr/>
          <p:nvPr/>
        </p:nvSpPr>
        <p:spPr>
          <a:xfrm>
            <a:off x="7309817" y="1807785"/>
            <a:ext cx="1426419" cy="607781"/>
          </a:xfrm>
          <a:prstGeom prst="flowChartProcess">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400" dirty="0" smtClean="0">
                <a:solidFill>
                  <a:schemeClr val="tx1"/>
                </a:solidFill>
              </a:rPr>
              <a:t>Retain copy for records.</a:t>
            </a:r>
            <a:endParaRPr lang="en-US" sz="1400" dirty="0">
              <a:solidFill>
                <a:schemeClr val="tx1"/>
              </a:solidFill>
            </a:endParaRPr>
          </a:p>
        </p:txBody>
      </p:sp>
      <p:cxnSp>
        <p:nvCxnSpPr>
          <p:cNvPr id="64" name="Straight Arrow Connector 63"/>
          <p:cNvCxnSpPr>
            <a:stCxn id="63" idx="2"/>
          </p:cNvCxnSpPr>
          <p:nvPr/>
        </p:nvCxnSpPr>
        <p:spPr>
          <a:xfrm>
            <a:off x="8023027" y="2415566"/>
            <a:ext cx="0" cy="1219065"/>
          </a:xfrm>
          <a:prstGeom prst="straightConnector1">
            <a:avLst/>
          </a:prstGeom>
          <a:ln w="28575">
            <a:solidFill>
              <a:srgbClr val="96DFBF"/>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8124665" y="2615535"/>
            <a:ext cx="958127" cy="307777"/>
          </a:xfrm>
          <a:prstGeom prst="rect">
            <a:avLst/>
          </a:prstGeom>
          <a:solidFill>
            <a:schemeClr val="bg1">
              <a:lumMod val="85000"/>
            </a:schemeClr>
          </a:solidFill>
          <a:ln>
            <a:solidFill>
              <a:schemeClr val="bg1">
                <a:lumMod val="85000"/>
              </a:schemeClr>
            </a:solidFill>
          </a:ln>
        </p:spPr>
        <p:txBody>
          <a:bodyPr wrap="none" rtlCol="0">
            <a:spAutoFit/>
          </a:bodyPr>
          <a:lstStyle/>
          <a:p>
            <a:r>
              <a:rPr lang="en-US" sz="1400" dirty="0" smtClean="0"/>
              <a:t>Email to PI</a:t>
            </a:r>
            <a:endParaRPr lang="en-US" sz="1400" dirty="0"/>
          </a:p>
        </p:txBody>
      </p:sp>
      <p:sp>
        <p:nvSpPr>
          <p:cNvPr id="71" name="Process 70"/>
          <p:cNvSpPr/>
          <p:nvPr/>
        </p:nvSpPr>
        <p:spPr>
          <a:xfrm>
            <a:off x="7316539" y="3634631"/>
            <a:ext cx="1426419" cy="607781"/>
          </a:xfrm>
          <a:prstGeom prst="flowChartProcess">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400" dirty="0" smtClean="0">
                <a:solidFill>
                  <a:schemeClr val="tx1"/>
                </a:solidFill>
              </a:rPr>
              <a:t>Retain copy for records.</a:t>
            </a:r>
            <a:endParaRPr lang="en-US" sz="1400" dirty="0">
              <a:solidFill>
                <a:schemeClr val="tx1"/>
              </a:solidFill>
            </a:endParaRPr>
          </a:p>
        </p:txBody>
      </p:sp>
      <p:cxnSp>
        <p:nvCxnSpPr>
          <p:cNvPr id="72" name="Straight Arrow Connector 71"/>
          <p:cNvCxnSpPr>
            <a:stCxn id="71" idx="2"/>
          </p:cNvCxnSpPr>
          <p:nvPr/>
        </p:nvCxnSpPr>
        <p:spPr>
          <a:xfrm>
            <a:off x="8029749" y="4242412"/>
            <a:ext cx="0" cy="1860472"/>
          </a:xfrm>
          <a:prstGeom prst="straightConnector1">
            <a:avLst/>
          </a:prstGeom>
          <a:ln w="28575">
            <a:solidFill>
              <a:srgbClr val="96DFBF"/>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8091702" y="4839238"/>
            <a:ext cx="953042" cy="523220"/>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t>Email to PSO</a:t>
            </a:r>
            <a:endParaRPr lang="en-US" sz="1400" dirty="0"/>
          </a:p>
        </p:txBody>
      </p:sp>
      <p:sp>
        <p:nvSpPr>
          <p:cNvPr id="76" name="Process 75"/>
          <p:cNvSpPr/>
          <p:nvPr/>
        </p:nvSpPr>
        <p:spPr>
          <a:xfrm>
            <a:off x="7316539" y="6063995"/>
            <a:ext cx="1426419" cy="607781"/>
          </a:xfrm>
          <a:prstGeom prst="flowChartProcess">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400" dirty="0" smtClean="0">
                <a:solidFill>
                  <a:schemeClr val="tx1"/>
                </a:solidFill>
              </a:rPr>
              <a:t>Retain copy for records.</a:t>
            </a:r>
            <a:endParaRPr lang="en-US" sz="1400" dirty="0">
              <a:solidFill>
                <a:schemeClr val="tx1"/>
              </a:solidFill>
            </a:endParaRPr>
          </a:p>
        </p:txBody>
      </p:sp>
      <p:cxnSp>
        <p:nvCxnSpPr>
          <p:cNvPr id="78" name="Elbow Connector 77"/>
          <p:cNvCxnSpPr>
            <a:stCxn id="33" idx="2"/>
            <a:endCxn id="25" idx="3"/>
          </p:cNvCxnSpPr>
          <p:nvPr/>
        </p:nvCxnSpPr>
        <p:spPr>
          <a:xfrm rot="5400000">
            <a:off x="5113733" y="1128781"/>
            <a:ext cx="1393463" cy="933883"/>
          </a:xfrm>
          <a:prstGeom prst="bentConnector2">
            <a:avLst/>
          </a:prstGeom>
          <a:ln w="28575">
            <a:solidFill>
              <a:srgbClr val="96DFBF"/>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79" name="TextBox 78"/>
          <p:cNvSpPr txBox="1"/>
          <p:nvPr/>
        </p:nvSpPr>
        <p:spPr>
          <a:xfrm>
            <a:off x="6525598" y="822853"/>
            <a:ext cx="1280963" cy="523220"/>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b="1" dirty="0" smtClean="0">
                <a:solidFill>
                  <a:srgbClr val="FF0000"/>
                </a:solidFill>
              </a:rPr>
              <a:t>NO</a:t>
            </a:r>
            <a:r>
              <a:rPr lang="en-US" sz="1400" dirty="0" smtClean="0"/>
              <a:t>. Send back to GPA</a:t>
            </a:r>
            <a:endParaRPr lang="en-US" sz="1400" dirty="0"/>
          </a:p>
        </p:txBody>
      </p:sp>
      <p:sp>
        <p:nvSpPr>
          <p:cNvPr id="2" name="TextBox 1"/>
          <p:cNvSpPr txBox="1"/>
          <p:nvPr/>
        </p:nvSpPr>
        <p:spPr>
          <a:xfrm>
            <a:off x="688220" y="52196"/>
            <a:ext cx="4903907" cy="369332"/>
          </a:xfrm>
          <a:prstGeom prst="rect">
            <a:avLst/>
          </a:prstGeom>
          <a:noFill/>
        </p:spPr>
        <p:txBody>
          <a:bodyPr wrap="none" rtlCol="0">
            <a:spAutoFit/>
          </a:bodyPr>
          <a:lstStyle/>
          <a:p>
            <a:r>
              <a:rPr lang="en-US" b="1" dirty="0" smtClean="0"/>
              <a:t>Workflow for developing a GDSP for a Clinical Study</a:t>
            </a:r>
            <a:endParaRPr lang="en-US" b="1" dirty="0"/>
          </a:p>
        </p:txBody>
      </p:sp>
    </p:spTree>
    <p:extLst>
      <p:ext uri="{BB962C8B-B14F-4D97-AF65-F5344CB8AC3E}">
        <p14:creationId xmlns:p14="http://schemas.microsoft.com/office/powerpoint/2010/main" val="24530736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3182834"/>
            <a:ext cx="7772400" cy="1500187"/>
          </a:xfrm>
        </p:spPr>
        <p:txBody>
          <a:bodyPr/>
          <a:lstStyle/>
          <a:p>
            <a:r>
              <a:rPr lang="en-US" dirty="0"/>
              <a:t>The GDS Policy applies to all NIH-funded research that generates large-scale </a:t>
            </a:r>
            <a:r>
              <a:rPr lang="en-US" b="1" dirty="0"/>
              <a:t>human</a:t>
            </a:r>
            <a:r>
              <a:rPr lang="en-US" dirty="0"/>
              <a:t> or </a:t>
            </a:r>
            <a:r>
              <a:rPr lang="en-US" b="1" dirty="0"/>
              <a:t>non-human</a:t>
            </a:r>
            <a:r>
              <a:rPr lang="en-US" dirty="0"/>
              <a:t> </a:t>
            </a:r>
            <a:r>
              <a:rPr lang="en-US" dirty="0" smtClean="0"/>
              <a:t>genomic data </a:t>
            </a:r>
            <a:r>
              <a:rPr lang="en-US" dirty="0"/>
              <a:t>as well as the use of these data for subsequent </a:t>
            </a:r>
            <a:r>
              <a:rPr lang="en-US" dirty="0" smtClean="0"/>
              <a:t>research</a:t>
            </a:r>
          </a:p>
          <a:p>
            <a:endParaRPr lang="en-US" dirty="0"/>
          </a:p>
          <a:p>
            <a:r>
              <a:rPr lang="en-US" dirty="0" smtClean="0"/>
              <a:t>Large</a:t>
            </a:r>
            <a:r>
              <a:rPr lang="en-US" dirty="0"/>
              <a:t>-scale data include data from genome-wide association studies (GWAS) and single </a:t>
            </a:r>
            <a:r>
              <a:rPr lang="en-US" dirty="0" smtClean="0"/>
              <a:t>nucleotide polymorphism </a:t>
            </a:r>
            <a:r>
              <a:rPr lang="en-US" dirty="0"/>
              <a:t>(SNP) arrays, as well as genome sequence, </a:t>
            </a:r>
            <a:r>
              <a:rPr lang="en-US" dirty="0" err="1"/>
              <a:t>transcriptomic</a:t>
            </a:r>
            <a:r>
              <a:rPr lang="en-US" dirty="0"/>
              <a:t>, </a:t>
            </a:r>
            <a:r>
              <a:rPr lang="en-US" dirty="0" err="1"/>
              <a:t>metagenomic</a:t>
            </a:r>
            <a:r>
              <a:rPr lang="en-US" dirty="0"/>
              <a:t>, </a:t>
            </a:r>
            <a:r>
              <a:rPr lang="en-US" dirty="0" err="1"/>
              <a:t>epigenomic</a:t>
            </a:r>
            <a:r>
              <a:rPr lang="en-US" dirty="0"/>
              <a:t>, </a:t>
            </a:r>
            <a:r>
              <a:rPr lang="en-US" dirty="0" smtClean="0"/>
              <a:t>and gene </a:t>
            </a:r>
            <a:r>
              <a:rPr lang="en-US" dirty="0"/>
              <a:t>expression data, </a:t>
            </a:r>
            <a:r>
              <a:rPr lang="en-US" b="1" dirty="0"/>
              <a:t>irrespective of funding level and funding </a:t>
            </a:r>
            <a:r>
              <a:rPr lang="en-US" b="1" dirty="0" smtClean="0"/>
              <a:t>mechanism</a:t>
            </a:r>
            <a:endParaRPr lang="en-US" b="1" dirty="0"/>
          </a:p>
        </p:txBody>
      </p:sp>
      <p:sp>
        <p:nvSpPr>
          <p:cNvPr id="4" name="TextBox 3"/>
          <p:cNvSpPr txBox="1"/>
          <p:nvPr/>
        </p:nvSpPr>
        <p:spPr>
          <a:xfrm>
            <a:off x="3566514" y="284856"/>
            <a:ext cx="2017299" cy="584776"/>
          </a:xfrm>
          <a:prstGeom prst="rect">
            <a:avLst/>
          </a:prstGeom>
          <a:noFill/>
        </p:spPr>
        <p:txBody>
          <a:bodyPr wrap="none" rtlCol="0">
            <a:spAutoFit/>
          </a:bodyPr>
          <a:lstStyle/>
          <a:p>
            <a:r>
              <a:rPr lang="en-US" sz="3200" b="1" dirty="0" smtClean="0">
                <a:solidFill>
                  <a:schemeClr val="bg1"/>
                </a:solidFill>
                <a:effectLst>
                  <a:outerShdw blurRad="38100" dist="38100" dir="2700000" algn="tl">
                    <a:srgbClr val="000000">
                      <a:alpha val="43137"/>
                    </a:srgbClr>
                  </a:outerShdw>
                </a:effectLst>
              </a:rPr>
              <a:t>GDS Scope</a:t>
            </a:r>
            <a:endParaRPr lang="en-US"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4101070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1130730"/>
            <a:ext cx="9144000"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15487" y="3374280"/>
            <a:ext cx="9144001" cy="3946"/>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02035" y="5958610"/>
            <a:ext cx="9088429"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15487" y="-19794"/>
            <a:ext cx="409445" cy="6858000"/>
          </a:xfrm>
          <a:prstGeom prst="rect">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rot="16200000">
            <a:off x="-306467" y="308449"/>
            <a:ext cx="862291" cy="307777"/>
          </a:xfrm>
          <a:prstGeom prst="rect">
            <a:avLst/>
          </a:prstGeom>
          <a:noFill/>
        </p:spPr>
        <p:txBody>
          <a:bodyPr wrap="square" rtlCol="0">
            <a:spAutoFit/>
          </a:bodyPr>
          <a:lstStyle/>
          <a:p>
            <a:r>
              <a:rPr lang="en-US" sz="1400" b="1" dirty="0" err="1" smtClean="0"/>
              <a:t>dbGaP</a:t>
            </a:r>
            <a:endParaRPr lang="en-US" sz="1400" b="1" dirty="0"/>
          </a:p>
        </p:txBody>
      </p:sp>
      <p:sp>
        <p:nvSpPr>
          <p:cNvPr id="11" name="TextBox 10"/>
          <p:cNvSpPr txBox="1"/>
          <p:nvPr/>
        </p:nvSpPr>
        <p:spPr>
          <a:xfrm rot="16200000">
            <a:off x="-157530" y="4242412"/>
            <a:ext cx="527498" cy="307777"/>
          </a:xfrm>
          <a:prstGeom prst="rect">
            <a:avLst/>
          </a:prstGeom>
          <a:noFill/>
        </p:spPr>
        <p:txBody>
          <a:bodyPr wrap="square" rtlCol="0">
            <a:spAutoFit/>
          </a:bodyPr>
          <a:lstStyle/>
          <a:p>
            <a:r>
              <a:rPr lang="en-US" sz="1400" b="1" dirty="0" smtClean="0"/>
              <a:t>PI</a:t>
            </a:r>
            <a:endParaRPr lang="en-US" sz="1400" b="1" dirty="0"/>
          </a:p>
        </p:txBody>
      </p:sp>
      <p:sp>
        <p:nvSpPr>
          <p:cNvPr id="12" name="TextBox 11"/>
          <p:cNvSpPr txBox="1"/>
          <p:nvPr/>
        </p:nvSpPr>
        <p:spPr>
          <a:xfrm rot="16200000">
            <a:off x="-616112" y="1805199"/>
            <a:ext cx="1518372" cy="307777"/>
          </a:xfrm>
          <a:prstGeom prst="rect">
            <a:avLst/>
          </a:prstGeom>
          <a:noFill/>
        </p:spPr>
        <p:txBody>
          <a:bodyPr wrap="square" rtlCol="0">
            <a:spAutoFit/>
          </a:bodyPr>
          <a:lstStyle/>
          <a:p>
            <a:r>
              <a:rPr lang="en-US" sz="1400" b="1" dirty="0" smtClean="0"/>
              <a:t>GPA/GPA admin</a:t>
            </a:r>
            <a:endParaRPr lang="en-US" sz="1400" b="1" dirty="0"/>
          </a:p>
        </p:txBody>
      </p:sp>
      <p:sp>
        <p:nvSpPr>
          <p:cNvPr id="14" name="TextBox 13"/>
          <p:cNvSpPr txBox="1"/>
          <p:nvPr/>
        </p:nvSpPr>
        <p:spPr>
          <a:xfrm rot="16200000">
            <a:off x="-327727" y="6115812"/>
            <a:ext cx="982100" cy="523220"/>
          </a:xfrm>
          <a:prstGeom prst="rect">
            <a:avLst/>
          </a:prstGeom>
          <a:noFill/>
        </p:spPr>
        <p:txBody>
          <a:bodyPr wrap="square" rtlCol="0">
            <a:spAutoFit/>
          </a:bodyPr>
          <a:lstStyle/>
          <a:p>
            <a:r>
              <a:rPr lang="en-US" sz="1400" b="1" dirty="0" smtClean="0"/>
              <a:t>Scientific </a:t>
            </a:r>
          </a:p>
          <a:p>
            <a:r>
              <a:rPr lang="en-US" sz="1400" b="1" dirty="0" smtClean="0"/>
              <a:t>Director</a:t>
            </a:r>
            <a:endParaRPr lang="en-US" sz="1400" b="1" dirty="0"/>
          </a:p>
        </p:txBody>
      </p:sp>
      <p:sp>
        <p:nvSpPr>
          <p:cNvPr id="33" name="Decision 32"/>
          <p:cNvSpPr/>
          <p:nvPr/>
        </p:nvSpPr>
        <p:spPr>
          <a:xfrm>
            <a:off x="5983149" y="2277477"/>
            <a:ext cx="1300638" cy="805456"/>
          </a:xfrm>
          <a:prstGeom prst="flowChartDecision">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xtBox 53"/>
          <p:cNvSpPr txBox="1"/>
          <p:nvPr/>
        </p:nvSpPr>
        <p:spPr>
          <a:xfrm>
            <a:off x="6239350" y="2327436"/>
            <a:ext cx="777003" cy="738664"/>
          </a:xfrm>
          <a:prstGeom prst="rect">
            <a:avLst/>
          </a:prstGeom>
          <a:noFill/>
        </p:spPr>
        <p:txBody>
          <a:bodyPr wrap="square" rtlCol="0">
            <a:spAutoFit/>
          </a:bodyPr>
          <a:lstStyle/>
          <a:p>
            <a:pPr algn="ctr"/>
            <a:r>
              <a:rPr lang="en-US" sz="1400" b="1" dirty="0" err="1" smtClean="0"/>
              <a:t>dbGAP</a:t>
            </a:r>
            <a:r>
              <a:rPr lang="en-US" sz="1400" b="1" dirty="0" smtClean="0"/>
              <a:t> docs OK?</a:t>
            </a:r>
            <a:endParaRPr lang="en-US" sz="1400" b="1" dirty="0"/>
          </a:p>
        </p:txBody>
      </p:sp>
      <p:sp>
        <p:nvSpPr>
          <p:cNvPr id="56" name="TextBox 55"/>
          <p:cNvSpPr txBox="1"/>
          <p:nvPr/>
        </p:nvSpPr>
        <p:spPr>
          <a:xfrm>
            <a:off x="6689687" y="1199902"/>
            <a:ext cx="806728" cy="738664"/>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b="1" dirty="0" smtClean="0">
                <a:solidFill>
                  <a:srgbClr val="0BBB06"/>
                </a:solidFill>
              </a:rPr>
              <a:t>YES</a:t>
            </a:r>
            <a:r>
              <a:rPr lang="en-US" sz="1400" dirty="0" smtClean="0"/>
              <a:t>. Register study.</a:t>
            </a:r>
            <a:endParaRPr lang="en-US" sz="1400" dirty="0"/>
          </a:p>
        </p:txBody>
      </p:sp>
      <p:cxnSp>
        <p:nvCxnSpPr>
          <p:cNvPr id="61" name="Elbow Connector 60"/>
          <p:cNvCxnSpPr>
            <a:stCxn id="15" idx="3"/>
            <a:endCxn id="65" idx="2"/>
          </p:cNvCxnSpPr>
          <p:nvPr/>
        </p:nvCxnSpPr>
        <p:spPr>
          <a:xfrm flipV="1">
            <a:off x="1283137" y="2782497"/>
            <a:ext cx="116368" cy="1061911"/>
          </a:xfrm>
          <a:prstGeom prst="bentConnector2">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V="1">
            <a:off x="636557" y="4224521"/>
            <a:ext cx="0" cy="863246"/>
          </a:xfrm>
          <a:prstGeom prst="straightConnector1">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472047" y="5186401"/>
            <a:ext cx="1290585" cy="738664"/>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t>Receive IRB approval.</a:t>
            </a:r>
          </a:p>
          <a:p>
            <a:r>
              <a:rPr lang="en-US" sz="1400" dirty="0" smtClean="0"/>
              <a:t>Develop GDSP.</a:t>
            </a:r>
            <a:endParaRPr lang="en-US" sz="1400" dirty="0"/>
          </a:p>
        </p:txBody>
      </p:sp>
      <p:sp>
        <p:nvSpPr>
          <p:cNvPr id="3" name="Oval 2"/>
          <p:cNvSpPr/>
          <p:nvPr/>
        </p:nvSpPr>
        <p:spPr>
          <a:xfrm flipH="1" flipV="1">
            <a:off x="566475" y="5111696"/>
            <a:ext cx="139400" cy="97804"/>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Document 14"/>
          <p:cNvSpPr/>
          <p:nvPr/>
        </p:nvSpPr>
        <p:spPr>
          <a:xfrm>
            <a:off x="468089" y="3458032"/>
            <a:ext cx="815048" cy="772752"/>
          </a:xfrm>
          <a:prstGeom prst="flowChartDocumen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64424" y="3442541"/>
            <a:ext cx="852126" cy="307777"/>
          </a:xfrm>
          <a:prstGeom prst="rect">
            <a:avLst/>
          </a:prstGeom>
          <a:noFill/>
          <a:ln>
            <a:noFill/>
          </a:ln>
        </p:spPr>
        <p:txBody>
          <a:bodyPr wrap="square" rtlCol="0">
            <a:spAutoFit/>
          </a:bodyPr>
          <a:lstStyle/>
          <a:p>
            <a:r>
              <a:rPr lang="en-US" sz="1400" dirty="0" smtClean="0"/>
              <a:t>IC memo</a:t>
            </a:r>
            <a:endParaRPr lang="en-US" sz="1400" dirty="0"/>
          </a:p>
        </p:txBody>
      </p:sp>
      <p:sp>
        <p:nvSpPr>
          <p:cNvPr id="47" name="TextBox 46"/>
          <p:cNvSpPr txBox="1"/>
          <p:nvPr/>
        </p:nvSpPr>
        <p:spPr>
          <a:xfrm>
            <a:off x="778050" y="4259457"/>
            <a:ext cx="984583" cy="738664"/>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solidFill>
                  <a:srgbClr val="000000"/>
                </a:solidFill>
              </a:rPr>
              <a:t>Fill and sign IC memo. Email GPA.</a:t>
            </a:r>
            <a:endParaRPr lang="en-US" sz="1400" dirty="0">
              <a:solidFill>
                <a:srgbClr val="000000"/>
              </a:solidFill>
            </a:endParaRPr>
          </a:p>
        </p:txBody>
      </p:sp>
      <p:sp>
        <p:nvSpPr>
          <p:cNvPr id="55" name="TextBox 54"/>
          <p:cNvSpPr txBox="1"/>
          <p:nvPr/>
        </p:nvSpPr>
        <p:spPr>
          <a:xfrm>
            <a:off x="3300636" y="4755423"/>
            <a:ext cx="1657885" cy="1169551"/>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b="1" dirty="0" smtClean="0">
                <a:solidFill>
                  <a:srgbClr val="FF0000"/>
                </a:solidFill>
              </a:rPr>
              <a:t>Generate data. Complete QC. </a:t>
            </a:r>
            <a:r>
              <a:rPr lang="en-US" sz="1400" dirty="0" smtClean="0">
                <a:solidFill>
                  <a:srgbClr val="000000"/>
                </a:solidFill>
              </a:rPr>
              <a:t>Email GPA. Request study registration. Attach signed IC memo.</a:t>
            </a:r>
          </a:p>
        </p:txBody>
      </p:sp>
      <p:grpSp>
        <p:nvGrpSpPr>
          <p:cNvPr id="4" name="Group 3"/>
          <p:cNvGrpSpPr/>
          <p:nvPr/>
        </p:nvGrpSpPr>
        <p:grpSpPr>
          <a:xfrm>
            <a:off x="991981" y="2060832"/>
            <a:ext cx="852126" cy="772752"/>
            <a:chOff x="1216096" y="2060832"/>
            <a:chExt cx="852126" cy="772752"/>
          </a:xfrm>
        </p:grpSpPr>
        <p:sp>
          <p:nvSpPr>
            <p:cNvPr id="65" name="Document 64"/>
            <p:cNvSpPr/>
            <p:nvPr/>
          </p:nvSpPr>
          <p:spPr>
            <a:xfrm>
              <a:off x="1216096" y="2060832"/>
              <a:ext cx="815048" cy="772752"/>
            </a:xfrm>
            <a:prstGeom prst="flowChartDocumen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xtBox 65"/>
            <p:cNvSpPr txBox="1"/>
            <p:nvPr/>
          </p:nvSpPr>
          <p:spPr>
            <a:xfrm>
              <a:off x="1216096" y="2060832"/>
              <a:ext cx="852126" cy="307777"/>
            </a:xfrm>
            <a:prstGeom prst="rect">
              <a:avLst/>
            </a:prstGeom>
            <a:noFill/>
            <a:ln>
              <a:noFill/>
            </a:ln>
          </p:spPr>
          <p:txBody>
            <a:bodyPr wrap="square" rtlCol="0">
              <a:spAutoFit/>
            </a:bodyPr>
            <a:lstStyle/>
            <a:p>
              <a:r>
                <a:rPr lang="en-US" sz="1400" dirty="0" smtClean="0"/>
                <a:t>IC memo</a:t>
              </a:r>
              <a:endParaRPr lang="en-US" sz="1400" dirty="0"/>
            </a:p>
          </p:txBody>
        </p:sp>
      </p:grpSp>
      <p:sp>
        <p:nvSpPr>
          <p:cNvPr id="67" name="TextBox 66"/>
          <p:cNvSpPr txBox="1"/>
          <p:nvPr/>
        </p:nvSpPr>
        <p:spPr>
          <a:xfrm>
            <a:off x="2269408" y="6063854"/>
            <a:ext cx="781519" cy="738664"/>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solidFill>
                  <a:srgbClr val="000000"/>
                </a:solidFill>
              </a:rPr>
              <a:t>Sign. Return to PI.</a:t>
            </a:r>
            <a:endParaRPr lang="en-US" sz="1400" dirty="0">
              <a:solidFill>
                <a:srgbClr val="000000"/>
              </a:solidFill>
            </a:endParaRPr>
          </a:p>
        </p:txBody>
      </p:sp>
      <p:sp>
        <p:nvSpPr>
          <p:cNvPr id="73" name="Document 72"/>
          <p:cNvSpPr/>
          <p:nvPr/>
        </p:nvSpPr>
        <p:spPr>
          <a:xfrm>
            <a:off x="2260319" y="5150267"/>
            <a:ext cx="815048" cy="772752"/>
          </a:xfrm>
          <a:prstGeom prst="flowChartDocumen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TextBox 73"/>
          <p:cNvSpPr txBox="1"/>
          <p:nvPr/>
        </p:nvSpPr>
        <p:spPr>
          <a:xfrm>
            <a:off x="2256654" y="5181246"/>
            <a:ext cx="852126" cy="523220"/>
          </a:xfrm>
          <a:prstGeom prst="rect">
            <a:avLst/>
          </a:prstGeom>
          <a:noFill/>
          <a:ln>
            <a:noFill/>
          </a:ln>
        </p:spPr>
        <p:txBody>
          <a:bodyPr wrap="square" rtlCol="0">
            <a:spAutoFit/>
          </a:bodyPr>
          <a:lstStyle/>
          <a:p>
            <a:r>
              <a:rPr lang="en-US" sz="1400" dirty="0" smtClean="0"/>
              <a:t>Signed IC memo</a:t>
            </a:r>
            <a:endParaRPr lang="en-US" sz="1400" dirty="0"/>
          </a:p>
        </p:txBody>
      </p:sp>
      <p:sp>
        <p:nvSpPr>
          <p:cNvPr id="80" name="Document 79"/>
          <p:cNvSpPr/>
          <p:nvPr/>
        </p:nvSpPr>
        <p:spPr>
          <a:xfrm>
            <a:off x="3417489" y="1737051"/>
            <a:ext cx="815048" cy="772752"/>
          </a:xfrm>
          <a:prstGeom prst="flowChartDocumen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TextBox 80"/>
          <p:cNvSpPr txBox="1"/>
          <p:nvPr/>
        </p:nvSpPr>
        <p:spPr>
          <a:xfrm>
            <a:off x="3413824" y="1768030"/>
            <a:ext cx="852126" cy="523220"/>
          </a:xfrm>
          <a:prstGeom prst="rect">
            <a:avLst/>
          </a:prstGeom>
          <a:noFill/>
          <a:ln>
            <a:noFill/>
          </a:ln>
        </p:spPr>
        <p:txBody>
          <a:bodyPr wrap="square" rtlCol="0">
            <a:spAutoFit/>
          </a:bodyPr>
          <a:lstStyle/>
          <a:p>
            <a:r>
              <a:rPr lang="en-US" sz="1400" dirty="0" smtClean="0"/>
              <a:t>Signed IC memo</a:t>
            </a:r>
            <a:endParaRPr lang="en-US" sz="1400" dirty="0"/>
          </a:p>
        </p:txBody>
      </p:sp>
      <p:cxnSp>
        <p:nvCxnSpPr>
          <p:cNvPr id="94" name="Elbow Connector 93"/>
          <p:cNvCxnSpPr>
            <a:stCxn id="80" idx="0"/>
            <a:endCxn id="88" idx="0"/>
          </p:cNvCxnSpPr>
          <p:nvPr/>
        </p:nvCxnSpPr>
        <p:spPr>
          <a:xfrm rot="5400000" flipH="1" flipV="1">
            <a:off x="4766909" y="664739"/>
            <a:ext cx="130417" cy="2014209"/>
          </a:xfrm>
          <a:prstGeom prst="bentConnector3">
            <a:avLst>
              <a:gd name="adj1" fmla="val 275284"/>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a:endCxn id="100" idx="0"/>
          </p:cNvCxnSpPr>
          <p:nvPr/>
        </p:nvCxnSpPr>
        <p:spPr>
          <a:xfrm>
            <a:off x="5513910" y="2628391"/>
            <a:ext cx="7818" cy="1538675"/>
          </a:xfrm>
          <a:prstGeom prst="straightConnector1">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4602277" y="2310326"/>
            <a:ext cx="769702" cy="954107"/>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solidFill>
                  <a:srgbClr val="000000"/>
                </a:solidFill>
              </a:rPr>
              <a:t>Email PI </a:t>
            </a:r>
            <a:r>
              <a:rPr lang="en-US" sz="1400" dirty="0" err="1" smtClean="0">
                <a:solidFill>
                  <a:srgbClr val="000000"/>
                </a:solidFill>
              </a:rPr>
              <a:t>dbGAP</a:t>
            </a:r>
            <a:r>
              <a:rPr lang="en-US" sz="1400" dirty="0" smtClean="0">
                <a:solidFill>
                  <a:srgbClr val="000000"/>
                </a:solidFill>
              </a:rPr>
              <a:t> study docs</a:t>
            </a:r>
            <a:endParaRPr lang="en-US" sz="1400" dirty="0">
              <a:solidFill>
                <a:srgbClr val="000000"/>
              </a:solidFill>
            </a:endParaRPr>
          </a:p>
        </p:txBody>
      </p:sp>
      <p:sp>
        <p:nvSpPr>
          <p:cNvPr id="88" name="Multidocument 87"/>
          <p:cNvSpPr/>
          <p:nvPr/>
        </p:nvSpPr>
        <p:spPr>
          <a:xfrm>
            <a:off x="5425163" y="1606634"/>
            <a:ext cx="727957" cy="1033585"/>
          </a:xfrm>
          <a:prstGeom prst="flowChartMultidocumen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TextBox 106"/>
          <p:cNvSpPr txBox="1"/>
          <p:nvPr/>
        </p:nvSpPr>
        <p:spPr>
          <a:xfrm>
            <a:off x="5425163" y="1928320"/>
            <a:ext cx="712469" cy="461665"/>
          </a:xfrm>
          <a:prstGeom prst="rect">
            <a:avLst/>
          </a:prstGeom>
          <a:noFill/>
          <a:ln>
            <a:noFill/>
          </a:ln>
        </p:spPr>
        <p:txBody>
          <a:bodyPr wrap="square" rtlCol="0">
            <a:spAutoFit/>
          </a:bodyPr>
          <a:lstStyle/>
          <a:p>
            <a:r>
              <a:rPr lang="en-US" sz="1200" dirty="0" err="1" smtClean="0"/>
              <a:t>dbGAP</a:t>
            </a:r>
            <a:r>
              <a:rPr lang="en-US" sz="1200" dirty="0" smtClean="0"/>
              <a:t> docs</a:t>
            </a:r>
            <a:endParaRPr lang="en-US" sz="1200" dirty="0"/>
          </a:p>
        </p:txBody>
      </p:sp>
      <p:sp>
        <p:nvSpPr>
          <p:cNvPr id="100" name="Multidocument 99"/>
          <p:cNvSpPr/>
          <p:nvPr/>
        </p:nvSpPr>
        <p:spPr>
          <a:xfrm>
            <a:off x="5107669" y="4167066"/>
            <a:ext cx="727957" cy="1033585"/>
          </a:xfrm>
          <a:prstGeom prst="flowChartMultidocumen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TextBox 107"/>
          <p:cNvSpPr txBox="1"/>
          <p:nvPr/>
        </p:nvSpPr>
        <p:spPr>
          <a:xfrm>
            <a:off x="5123157" y="4402795"/>
            <a:ext cx="712469" cy="461665"/>
          </a:xfrm>
          <a:prstGeom prst="rect">
            <a:avLst/>
          </a:prstGeom>
          <a:noFill/>
          <a:ln>
            <a:noFill/>
          </a:ln>
        </p:spPr>
        <p:txBody>
          <a:bodyPr wrap="square" rtlCol="0">
            <a:spAutoFit/>
          </a:bodyPr>
          <a:lstStyle/>
          <a:p>
            <a:r>
              <a:rPr lang="en-US" sz="1200" dirty="0" err="1" smtClean="0"/>
              <a:t>dbGAP</a:t>
            </a:r>
            <a:r>
              <a:rPr lang="en-US" sz="1200" dirty="0" smtClean="0"/>
              <a:t> docs</a:t>
            </a:r>
            <a:endParaRPr lang="en-US" sz="1200" dirty="0"/>
          </a:p>
        </p:txBody>
      </p:sp>
      <p:cxnSp>
        <p:nvCxnSpPr>
          <p:cNvPr id="116" name="Elbow Connector 115"/>
          <p:cNvCxnSpPr>
            <a:stCxn id="100" idx="3"/>
            <a:endCxn id="33" idx="2"/>
          </p:cNvCxnSpPr>
          <p:nvPr/>
        </p:nvCxnSpPr>
        <p:spPr>
          <a:xfrm flipV="1">
            <a:off x="5835626" y="3082933"/>
            <a:ext cx="797842" cy="1600926"/>
          </a:xfrm>
          <a:prstGeom prst="bentConnector2">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cxnSp>
        <p:nvCxnSpPr>
          <p:cNvPr id="128" name="Elbow Connector 127"/>
          <p:cNvCxnSpPr>
            <a:stCxn id="33" idx="3"/>
            <a:endCxn id="100" idx="2"/>
          </p:cNvCxnSpPr>
          <p:nvPr/>
        </p:nvCxnSpPr>
        <p:spPr>
          <a:xfrm flipH="1">
            <a:off x="5421028" y="2680205"/>
            <a:ext cx="1862759" cy="2481304"/>
          </a:xfrm>
          <a:prstGeom prst="bentConnector4">
            <a:avLst>
              <a:gd name="adj1" fmla="val -12272"/>
              <a:gd name="adj2" fmla="val 110790"/>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sp>
        <p:nvSpPr>
          <p:cNvPr id="119" name="TextBox 118"/>
          <p:cNvSpPr txBox="1"/>
          <p:nvPr/>
        </p:nvSpPr>
        <p:spPr>
          <a:xfrm>
            <a:off x="7039696" y="2833584"/>
            <a:ext cx="1239705" cy="523220"/>
          </a:xfrm>
          <a:prstGeom prst="rect">
            <a:avLst/>
          </a:prstGeom>
          <a:solidFill>
            <a:schemeClr val="bg1">
              <a:lumMod val="85000"/>
            </a:schemeClr>
          </a:solidFill>
          <a:ln>
            <a:solidFill>
              <a:schemeClr val="bg1">
                <a:lumMod val="85000"/>
              </a:schemeClr>
            </a:solidFill>
          </a:ln>
        </p:spPr>
        <p:txBody>
          <a:bodyPr wrap="none" rtlCol="0">
            <a:spAutoFit/>
          </a:bodyPr>
          <a:lstStyle/>
          <a:p>
            <a:r>
              <a:rPr lang="en-US" sz="1400" b="1" dirty="0" smtClean="0">
                <a:solidFill>
                  <a:srgbClr val="FF0000"/>
                </a:solidFill>
              </a:rPr>
              <a:t>NO</a:t>
            </a:r>
            <a:r>
              <a:rPr lang="en-US" sz="1400" dirty="0" smtClean="0"/>
              <a:t>. Return </a:t>
            </a:r>
          </a:p>
          <a:p>
            <a:r>
              <a:rPr lang="en-US" sz="1400" dirty="0" smtClean="0"/>
              <a:t>w/ comments.</a:t>
            </a:r>
            <a:endParaRPr lang="en-US" sz="1400" dirty="0"/>
          </a:p>
        </p:txBody>
      </p:sp>
      <p:sp>
        <p:nvSpPr>
          <p:cNvPr id="130" name="TextBox 129"/>
          <p:cNvSpPr txBox="1"/>
          <p:nvPr/>
        </p:nvSpPr>
        <p:spPr>
          <a:xfrm>
            <a:off x="6161910" y="4818496"/>
            <a:ext cx="1257065" cy="523220"/>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t>Make edits. Email to GPA.</a:t>
            </a:r>
            <a:endParaRPr lang="en-US" sz="1400" dirty="0"/>
          </a:p>
        </p:txBody>
      </p:sp>
      <p:cxnSp>
        <p:nvCxnSpPr>
          <p:cNvPr id="132" name="Straight Arrow Connector 131"/>
          <p:cNvCxnSpPr>
            <a:stCxn id="33" idx="0"/>
            <a:endCxn id="136" idx="2"/>
          </p:cNvCxnSpPr>
          <p:nvPr/>
        </p:nvCxnSpPr>
        <p:spPr>
          <a:xfrm flipH="1" flipV="1">
            <a:off x="6618594" y="797921"/>
            <a:ext cx="14874" cy="1479556"/>
          </a:xfrm>
          <a:prstGeom prst="straightConnector1">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sp>
        <p:nvSpPr>
          <p:cNvPr id="136" name="Document 135"/>
          <p:cNvSpPr/>
          <p:nvPr/>
        </p:nvSpPr>
        <p:spPr>
          <a:xfrm>
            <a:off x="6211070" y="76256"/>
            <a:ext cx="815048" cy="772752"/>
          </a:xfrm>
          <a:prstGeom prst="flowChartDocumen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7" name="TextBox 136"/>
          <p:cNvSpPr txBox="1"/>
          <p:nvPr/>
        </p:nvSpPr>
        <p:spPr>
          <a:xfrm>
            <a:off x="6207405" y="107235"/>
            <a:ext cx="852126" cy="523220"/>
          </a:xfrm>
          <a:prstGeom prst="rect">
            <a:avLst/>
          </a:prstGeom>
          <a:noFill/>
          <a:ln>
            <a:noFill/>
          </a:ln>
        </p:spPr>
        <p:txBody>
          <a:bodyPr wrap="square" rtlCol="0">
            <a:spAutoFit/>
          </a:bodyPr>
          <a:lstStyle/>
          <a:p>
            <a:r>
              <a:rPr lang="en-US" sz="1400" dirty="0" err="1" smtClean="0"/>
              <a:t>dbGAP</a:t>
            </a:r>
            <a:r>
              <a:rPr lang="en-US" sz="1400" dirty="0" smtClean="0"/>
              <a:t> study</a:t>
            </a:r>
            <a:endParaRPr lang="en-US" sz="1400" dirty="0"/>
          </a:p>
        </p:txBody>
      </p:sp>
      <p:cxnSp>
        <p:nvCxnSpPr>
          <p:cNvPr id="139" name="Elbow Connector 138"/>
          <p:cNvCxnSpPr>
            <a:stCxn id="136" idx="3"/>
          </p:cNvCxnSpPr>
          <p:nvPr/>
        </p:nvCxnSpPr>
        <p:spPr>
          <a:xfrm>
            <a:off x="7026118" y="462632"/>
            <a:ext cx="1508024" cy="3541374"/>
          </a:xfrm>
          <a:prstGeom prst="bentConnector2">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sp>
        <p:nvSpPr>
          <p:cNvPr id="144" name="TextBox 143"/>
          <p:cNvSpPr txBox="1"/>
          <p:nvPr/>
        </p:nvSpPr>
        <p:spPr>
          <a:xfrm>
            <a:off x="7714368" y="1942614"/>
            <a:ext cx="769702" cy="738664"/>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solidFill>
                  <a:srgbClr val="000000"/>
                </a:solidFill>
              </a:rPr>
              <a:t>Invite PI to review.</a:t>
            </a:r>
            <a:endParaRPr lang="en-US" sz="1400" dirty="0">
              <a:solidFill>
                <a:srgbClr val="000000"/>
              </a:solidFill>
            </a:endParaRPr>
          </a:p>
        </p:txBody>
      </p:sp>
      <p:sp>
        <p:nvSpPr>
          <p:cNvPr id="145" name="TextBox 144"/>
          <p:cNvSpPr txBox="1"/>
          <p:nvPr/>
        </p:nvSpPr>
        <p:spPr>
          <a:xfrm>
            <a:off x="8011923" y="4007115"/>
            <a:ext cx="1044437" cy="1384995"/>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t>Review </a:t>
            </a:r>
            <a:r>
              <a:rPr lang="en-US" sz="1400" dirty="0" err="1" smtClean="0"/>
              <a:t>dbGAP</a:t>
            </a:r>
            <a:r>
              <a:rPr lang="en-US" sz="1400" dirty="0" smtClean="0"/>
              <a:t> study. Work with GPA to make edits.</a:t>
            </a:r>
            <a:endParaRPr lang="en-US" sz="1400" dirty="0"/>
          </a:p>
        </p:txBody>
      </p:sp>
      <p:sp>
        <p:nvSpPr>
          <p:cNvPr id="146" name="TextBox 145"/>
          <p:cNvSpPr txBox="1"/>
          <p:nvPr/>
        </p:nvSpPr>
        <p:spPr>
          <a:xfrm>
            <a:off x="4283501" y="1459143"/>
            <a:ext cx="1090981" cy="738664"/>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solidFill>
                  <a:srgbClr val="000000"/>
                </a:solidFill>
              </a:rPr>
              <a:t>Review and store IC memo.</a:t>
            </a:r>
            <a:endParaRPr lang="en-US" sz="1400" dirty="0">
              <a:solidFill>
                <a:srgbClr val="000000"/>
              </a:solidFill>
            </a:endParaRPr>
          </a:p>
        </p:txBody>
      </p:sp>
      <p:sp>
        <p:nvSpPr>
          <p:cNvPr id="147" name="TextBox 146"/>
          <p:cNvSpPr txBox="1"/>
          <p:nvPr/>
        </p:nvSpPr>
        <p:spPr>
          <a:xfrm>
            <a:off x="5886692" y="3495158"/>
            <a:ext cx="694418" cy="954107"/>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t>Fill. Email to GPA.</a:t>
            </a:r>
            <a:endParaRPr lang="en-US" sz="1400" dirty="0"/>
          </a:p>
        </p:txBody>
      </p:sp>
      <p:cxnSp>
        <p:nvCxnSpPr>
          <p:cNvPr id="27" name="Elbow Connector 26"/>
          <p:cNvCxnSpPr>
            <a:stCxn id="65" idx="3"/>
          </p:cNvCxnSpPr>
          <p:nvPr/>
        </p:nvCxnSpPr>
        <p:spPr>
          <a:xfrm>
            <a:off x="1807029" y="2447208"/>
            <a:ext cx="49384" cy="3616646"/>
          </a:xfrm>
          <a:prstGeom prst="bentConnector2">
            <a:avLst/>
          </a:prstGeom>
          <a:ln w="31750">
            <a:solidFill>
              <a:srgbClr val="96DFBF"/>
            </a:solidFill>
            <a:tailEnd type="triangle"/>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3080333" y="462632"/>
            <a:ext cx="54679" cy="6405840"/>
          </a:xfrm>
          <a:prstGeom prst="line">
            <a:avLst/>
          </a:prstGeom>
          <a:ln w="19050">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84" name="TextBox 83"/>
          <p:cNvSpPr txBox="1"/>
          <p:nvPr/>
        </p:nvSpPr>
        <p:spPr>
          <a:xfrm>
            <a:off x="771692" y="601146"/>
            <a:ext cx="2253317" cy="307777"/>
          </a:xfrm>
          <a:prstGeom prst="rect">
            <a:avLst/>
          </a:prstGeom>
          <a:solidFill>
            <a:srgbClr val="96DFBF">
              <a:alpha val="74000"/>
            </a:srgbClr>
          </a:solidFill>
          <a:ln>
            <a:solidFill>
              <a:schemeClr val="tx1"/>
            </a:solidFill>
          </a:ln>
        </p:spPr>
        <p:txBody>
          <a:bodyPr wrap="square" rtlCol="0">
            <a:spAutoFit/>
          </a:bodyPr>
          <a:lstStyle/>
          <a:p>
            <a:pPr algn="ctr"/>
            <a:r>
              <a:rPr lang="en-US" sz="1400" b="1" dirty="0" smtClean="0">
                <a:solidFill>
                  <a:srgbClr val="000000"/>
                </a:solidFill>
              </a:rPr>
              <a:t>Before  data generation</a:t>
            </a:r>
            <a:endParaRPr lang="en-US" sz="1400" b="1" dirty="0">
              <a:solidFill>
                <a:srgbClr val="000000"/>
              </a:solidFill>
            </a:endParaRPr>
          </a:p>
        </p:txBody>
      </p:sp>
      <p:sp>
        <p:nvSpPr>
          <p:cNvPr id="85" name="TextBox 84"/>
          <p:cNvSpPr txBox="1"/>
          <p:nvPr/>
        </p:nvSpPr>
        <p:spPr>
          <a:xfrm>
            <a:off x="3138904" y="599657"/>
            <a:ext cx="2253317" cy="307777"/>
          </a:xfrm>
          <a:prstGeom prst="rect">
            <a:avLst/>
          </a:prstGeom>
          <a:solidFill>
            <a:srgbClr val="96DFBF">
              <a:alpha val="74000"/>
            </a:srgbClr>
          </a:solidFill>
          <a:ln>
            <a:solidFill>
              <a:schemeClr val="tx1"/>
            </a:solidFill>
          </a:ln>
        </p:spPr>
        <p:txBody>
          <a:bodyPr wrap="square" rtlCol="0">
            <a:spAutoFit/>
          </a:bodyPr>
          <a:lstStyle/>
          <a:p>
            <a:pPr algn="ctr"/>
            <a:r>
              <a:rPr lang="en-US" sz="1400" b="1" dirty="0" smtClean="0">
                <a:solidFill>
                  <a:srgbClr val="000000"/>
                </a:solidFill>
              </a:rPr>
              <a:t>After data generation/QC</a:t>
            </a:r>
            <a:endParaRPr lang="en-US" sz="1400" b="1" dirty="0">
              <a:solidFill>
                <a:srgbClr val="000000"/>
              </a:solidFill>
            </a:endParaRPr>
          </a:p>
        </p:txBody>
      </p:sp>
      <p:sp>
        <p:nvSpPr>
          <p:cNvPr id="87" name="TextBox 86"/>
          <p:cNvSpPr txBox="1"/>
          <p:nvPr/>
        </p:nvSpPr>
        <p:spPr>
          <a:xfrm>
            <a:off x="2338871" y="3530061"/>
            <a:ext cx="699987" cy="954107"/>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solidFill>
                  <a:srgbClr val="000000"/>
                </a:solidFill>
              </a:rPr>
              <a:t>Store.</a:t>
            </a:r>
          </a:p>
          <a:p>
            <a:r>
              <a:rPr lang="en-US" sz="1400" dirty="0" smtClean="0">
                <a:solidFill>
                  <a:srgbClr val="000000"/>
                </a:solidFill>
              </a:rPr>
              <a:t>Email to PSO.</a:t>
            </a:r>
            <a:endParaRPr lang="en-US" sz="1400" dirty="0">
              <a:solidFill>
                <a:srgbClr val="000000"/>
              </a:solidFill>
            </a:endParaRPr>
          </a:p>
        </p:txBody>
      </p:sp>
      <p:cxnSp>
        <p:nvCxnSpPr>
          <p:cNvPr id="89" name="Straight Arrow Connector 88"/>
          <p:cNvCxnSpPr>
            <a:endCxn id="87" idx="2"/>
          </p:cNvCxnSpPr>
          <p:nvPr/>
        </p:nvCxnSpPr>
        <p:spPr>
          <a:xfrm flipV="1">
            <a:off x="2688865" y="4484168"/>
            <a:ext cx="0" cy="666099"/>
          </a:xfrm>
          <a:prstGeom prst="straightConnector1">
            <a:avLst/>
          </a:prstGeom>
          <a:ln w="28575">
            <a:solidFill>
              <a:srgbClr val="96DFBF"/>
            </a:solidFill>
            <a:tailEnd type="triangle"/>
          </a:ln>
        </p:spPr>
        <p:style>
          <a:lnRef idx="2">
            <a:schemeClr val="accent1"/>
          </a:lnRef>
          <a:fillRef idx="0">
            <a:schemeClr val="accent1"/>
          </a:fillRef>
          <a:effectRef idx="1">
            <a:schemeClr val="accent1"/>
          </a:effectRef>
          <a:fontRef idx="minor">
            <a:schemeClr val="tx1"/>
          </a:fontRef>
        </p:style>
      </p:cxnSp>
      <p:cxnSp>
        <p:nvCxnSpPr>
          <p:cNvPr id="7" name="Elbow Connector 6"/>
          <p:cNvCxnSpPr>
            <a:stCxn id="81" idx="1"/>
            <a:endCxn id="73" idx="3"/>
          </p:cNvCxnSpPr>
          <p:nvPr/>
        </p:nvCxnSpPr>
        <p:spPr>
          <a:xfrm rot="10800000" flipV="1">
            <a:off x="3075368" y="2029639"/>
            <a:ext cx="338457" cy="3507003"/>
          </a:xfrm>
          <a:prstGeom prst="bentConnector3">
            <a:avLst/>
          </a:prstGeom>
          <a:ln w="31750">
            <a:solidFill>
              <a:srgbClr val="96DFBF"/>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688220" y="52196"/>
            <a:ext cx="3831210" cy="369332"/>
          </a:xfrm>
          <a:prstGeom prst="rect">
            <a:avLst/>
          </a:prstGeom>
          <a:noFill/>
        </p:spPr>
        <p:txBody>
          <a:bodyPr wrap="none" rtlCol="0">
            <a:spAutoFit/>
          </a:bodyPr>
          <a:lstStyle/>
          <a:p>
            <a:r>
              <a:rPr lang="en-US" b="1" dirty="0" smtClean="0"/>
              <a:t>Workflow for registering a Clinical Study</a:t>
            </a:r>
            <a:endParaRPr lang="en-US" b="1" dirty="0"/>
          </a:p>
        </p:txBody>
      </p:sp>
      <p:sp>
        <p:nvSpPr>
          <p:cNvPr id="58" name="TextBox 57"/>
          <p:cNvSpPr txBox="1"/>
          <p:nvPr/>
        </p:nvSpPr>
        <p:spPr>
          <a:xfrm>
            <a:off x="1975941" y="2063234"/>
            <a:ext cx="781519" cy="738664"/>
          </a:xfrm>
          <a:prstGeom prst="rect">
            <a:avLst/>
          </a:prstGeom>
          <a:solidFill>
            <a:schemeClr val="bg1">
              <a:lumMod val="85000"/>
            </a:schemeClr>
          </a:solidFill>
          <a:ln>
            <a:solidFill>
              <a:schemeClr val="bg1">
                <a:lumMod val="85000"/>
              </a:schemeClr>
            </a:solidFill>
          </a:ln>
        </p:spPr>
        <p:txBody>
          <a:bodyPr wrap="square" rtlCol="0">
            <a:spAutoFit/>
          </a:bodyPr>
          <a:lstStyle/>
          <a:p>
            <a:r>
              <a:rPr lang="en-US" sz="1400" dirty="0" smtClean="0">
                <a:solidFill>
                  <a:srgbClr val="000000"/>
                </a:solidFill>
              </a:rPr>
              <a:t>Review.</a:t>
            </a:r>
          </a:p>
          <a:p>
            <a:r>
              <a:rPr lang="en-US" sz="1400" dirty="0" smtClean="0">
                <a:solidFill>
                  <a:srgbClr val="000000"/>
                </a:solidFill>
              </a:rPr>
              <a:t>Send to SD</a:t>
            </a:r>
            <a:endParaRPr lang="en-US" sz="1400" dirty="0">
              <a:solidFill>
                <a:srgbClr val="000000"/>
              </a:solidFill>
            </a:endParaRPr>
          </a:p>
        </p:txBody>
      </p:sp>
      <p:grpSp>
        <p:nvGrpSpPr>
          <p:cNvPr id="68" name="Group 67"/>
          <p:cNvGrpSpPr/>
          <p:nvPr/>
        </p:nvGrpSpPr>
        <p:grpSpPr>
          <a:xfrm>
            <a:off x="1236233" y="6063854"/>
            <a:ext cx="852126" cy="772752"/>
            <a:chOff x="1216096" y="2060832"/>
            <a:chExt cx="852126" cy="772752"/>
          </a:xfrm>
        </p:grpSpPr>
        <p:sp>
          <p:nvSpPr>
            <p:cNvPr id="69" name="Document 68"/>
            <p:cNvSpPr/>
            <p:nvPr/>
          </p:nvSpPr>
          <p:spPr>
            <a:xfrm>
              <a:off x="1216096" y="2060832"/>
              <a:ext cx="815048" cy="772752"/>
            </a:xfrm>
            <a:prstGeom prst="flowChartDocumen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TextBox 69"/>
            <p:cNvSpPr txBox="1"/>
            <p:nvPr/>
          </p:nvSpPr>
          <p:spPr>
            <a:xfrm>
              <a:off x="1216096" y="2060832"/>
              <a:ext cx="852126" cy="307777"/>
            </a:xfrm>
            <a:prstGeom prst="rect">
              <a:avLst/>
            </a:prstGeom>
            <a:noFill/>
            <a:ln>
              <a:noFill/>
            </a:ln>
          </p:spPr>
          <p:txBody>
            <a:bodyPr wrap="square" rtlCol="0">
              <a:spAutoFit/>
            </a:bodyPr>
            <a:lstStyle/>
            <a:p>
              <a:r>
                <a:rPr lang="en-US" sz="1400" dirty="0" smtClean="0"/>
                <a:t>IC memo</a:t>
              </a:r>
              <a:endParaRPr lang="en-US" sz="1400" dirty="0"/>
            </a:p>
          </p:txBody>
        </p:sp>
      </p:grpSp>
      <p:cxnSp>
        <p:nvCxnSpPr>
          <p:cNvPr id="72" name="Elbow Connector 71"/>
          <p:cNvCxnSpPr>
            <a:stCxn id="73" idx="1"/>
            <a:endCxn id="69" idx="3"/>
          </p:cNvCxnSpPr>
          <p:nvPr/>
        </p:nvCxnSpPr>
        <p:spPr>
          <a:xfrm rot="10800000" flipV="1">
            <a:off x="2051281" y="5536642"/>
            <a:ext cx="209038" cy="913587"/>
          </a:xfrm>
          <a:prstGeom prst="bentConnector3">
            <a:avLst>
              <a:gd name="adj1" fmla="val 50000"/>
            </a:avLst>
          </a:prstGeom>
          <a:ln w="31750">
            <a:solidFill>
              <a:srgbClr val="96DFBF"/>
            </a:solidFill>
            <a:headEnd type="triangle"/>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50584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3788" y="1133842"/>
            <a:ext cx="7243011" cy="5462717"/>
          </a:xfrm>
          <a:ln>
            <a:noFill/>
          </a:ln>
        </p:spPr>
        <p:txBody>
          <a:bodyPr>
            <a:normAutofit/>
          </a:bodyPr>
          <a:lstStyle/>
          <a:p>
            <a:pPr marL="0" lvl="0" indent="0">
              <a:buClrTx/>
              <a:buNone/>
            </a:pPr>
            <a:endParaRPr lang="en-US" sz="2400" dirty="0" smtClean="0"/>
          </a:p>
          <a:p>
            <a:pPr lvl="0">
              <a:buClrTx/>
            </a:pPr>
            <a:r>
              <a:rPr lang="en-US" sz="2400" dirty="0" smtClean="0"/>
              <a:t>The </a:t>
            </a:r>
            <a:r>
              <a:rPr lang="en-US" sz="2400" dirty="0"/>
              <a:t>GDS Policy takes effect for competing grant applications and contract proposals submitted to NIH on or after </a:t>
            </a:r>
            <a:r>
              <a:rPr lang="en-US" sz="2400" b="1" dirty="0"/>
              <a:t>January 25, 2015</a:t>
            </a:r>
            <a:r>
              <a:rPr lang="en-US" sz="2400" dirty="0"/>
              <a:t>. </a:t>
            </a:r>
            <a:endParaRPr lang="en-US" sz="2400" dirty="0" smtClean="0"/>
          </a:p>
          <a:p>
            <a:pPr marL="0" lvl="0" indent="0">
              <a:buClrTx/>
              <a:buNone/>
            </a:pPr>
            <a:endParaRPr lang="en-US" sz="2400" dirty="0"/>
          </a:p>
          <a:p>
            <a:pPr lvl="0">
              <a:buClrTx/>
            </a:pPr>
            <a:r>
              <a:rPr lang="en-US" sz="2400" dirty="0"/>
              <a:t>The first round of grant applications submitted for the January 2015 cycle would likely receive funding in the late Summer or early Fall of 2015. </a:t>
            </a:r>
            <a:endParaRPr lang="en-US" sz="2400" dirty="0" smtClean="0"/>
          </a:p>
          <a:p>
            <a:pPr lvl="0">
              <a:buClrTx/>
            </a:pPr>
            <a:endParaRPr lang="en-US" sz="2400" dirty="0"/>
          </a:p>
          <a:p>
            <a:pPr lvl="0">
              <a:buClrTx/>
            </a:pPr>
            <a:r>
              <a:rPr lang="en-US" sz="2400" b="1" dirty="0" smtClean="0"/>
              <a:t>To </a:t>
            </a:r>
            <a:r>
              <a:rPr lang="en-US" sz="2400" b="1" dirty="0"/>
              <a:t>align with this the intramural </a:t>
            </a:r>
            <a:r>
              <a:rPr lang="en-US" sz="2400" b="1" dirty="0" smtClean="0"/>
              <a:t>programs were directed to comply with GDS on data </a:t>
            </a:r>
            <a:r>
              <a:rPr lang="en-US" sz="2400" b="1" dirty="0"/>
              <a:t>generated on or after </a:t>
            </a:r>
            <a:r>
              <a:rPr lang="en-US" sz="2400" b="1" dirty="0">
                <a:solidFill>
                  <a:srgbClr val="FF0000"/>
                </a:solidFill>
              </a:rPr>
              <a:t>August 31, 2015</a:t>
            </a:r>
            <a:r>
              <a:rPr lang="en-US" sz="2400" b="1" dirty="0"/>
              <a:t>. </a:t>
            </a:r>
            <a:endParaRPr lang="en-US" sz="2400" b="1" dirty="0" smtClean="0"/>
          </a:p>
          <a:p>
            <a:pPr>
              <a:buClrTx/>
            </a:pPr>
            <a:endParaRPr lang="en-US" sz="2400" dirty="0" smtClean="0"/>
          </a:p>
          <a:p>
            <a:pPr lvl="0">
              <a:buClrTx/>
            </a:pPr>
            <a:endParaRPr lang="en-US" sz="2400" b="1" dirty="0"/>
          </a:p>
          <a:p>
            <a:endParaRPr lang="en-US" sz="2400" dirty="0"/>
          </a:p>
        </p:txBody>
      </p:sp>
      <p:sp>
        <p:nvSpPr>
          <p:cNvPr id="4" name="TextBox 3"/>
          <p:cNvSpPr txBox="1"/>
          <p:nvPr/>
        </p:nvSpPr>
        <p:spPr>
          <a:xfrm>
            <a:off x="1347536" y="373325"/>
            <a:ext cx="7796463" cy="1077218"/>
          </a:xfrm>
          <a:prstGeom prst="rect">
            <a:avLst/>
          </a:prstGeom>
          <a:no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Genomic Data Sharing Policy Effective Dates</a:t>
            </a:r>
            <a:endParaRPr lang="en-US" sz="3200" dirty="0" smtClean="0">
              <a:solidFill>
                <a:schemeClr val="bg1"/>
              </a:solidFill>
              <a:effectLst>
                <a:outerShdw blurRad="38100" dist="38100" dir="2700000" algn="tl">
                  <a:srgbClr val="000000">
                    <a:alpha val="43137"/>
                  </a:srgbClr>
                </a:outerShdw>
              </a:effectLst>
            </a:endParaRPr>
          </a:p>
          <a:p>
            <a:pPr algn="ctr"/>
            <a:endParaRPr lang="en-US" sz="3200" dirty="0"/>
          </a:p>
        </p:txBody>
      </p:sp>
    </p:spTree>
    <p:extLst>
      <p:ext uri="{BB962C8B-B14F-4D97-AF65-F5344CB8AC3E}">
        <p14:creationId xmlns:p14="http://schemas.microsoft.com/office/powerpoint/2010/main" val="14634319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3788" y="1236466"/>
            <a:ext cx="7243011" cy="5462717"/>
          </a:xfrm>
          <a:ln>
            <a:noFill/>
          </a:ln>
        </p:spPr>
        <p:txBody>
          <a:bodyPr>
            <a:normAutofit/>
          </a:bodyPr>
          <a:lstStyle/>
          <a:p>
            <a:pPr marL="0" lvl="0" indent="0">
              <a:buClrTx/>
              <a:buNone/>
            </a:pPr>
            <a:endParaRPr lang="en-US" sz="2400" dirty="0" smtClean="0"/>
          </a:p>
          <a:p>
            <a:pPr lvl="0">
              <a:buClrTx/>
            </a:pPr>
            <a:r>
              <a:rPr lang="en-US" sz="2400" dirty="0" smtClean="0"/>
              <a:t>Within CCR, GDS will be implemented in phases.</a:t>
            </a:r>
          </a:p>
          <a:p>
            <a:pPr marL="0" lvl="0" indent="0">
              <a:buClrTx/>
              <a:buNone/>
            </a:pPr>
            <a:endParaRPr lang="en-US" sz="2400" dirty="0"/>
          </a:p>
          <a:p>
            <a:pPr lvl="0">
              <a:buClrTx/>
            </a:pPr>
            <a:r>
              <a:rPr lang="en-US" sz="2400" dirty="0" smtClean="0"/>
              <a:t>In the first phase all </a:t>
            </a:r>
            <a:r>
              <a:rPr lang="en-US" sz="2400" b="1" dirty="0" smtClean="0"/>
              <a:t>Human</a:t>
            </a:r>
            <a:r>
              <a:rPr lang="en-US" sz="2400" dirty="0" smtClean="0"/>
              <a:t> studies will implement the GDS policy effective </a:t>
            </a:r>
            <a:r>
              <a:rPr lang="en-US" sz="2400" b="1" dirty="0" smtClean="0">
                <a:solidFill>
                  <a:srgbClr val="FF0000"/>
                </a:solidFill>
              </a:rPr>
              <a:t>December 1, 2015.</a:t>
            </a:r>
          </a:p>
          <a:p>
            <a:pPr lvl="0">
              <a:buClrTx/>
            </a:pPr>
            <a:endParaRPr lang="en-US" sz="2400" dirty="0"/>
          </a:p>
          <a:p>
            <a:pPr lvl="0">
              <a:buClrTx/>
            </a:pPr>
            <a:r>
              <a:rPr lang="en-US" sz="2400" b="1" dirty="0" smtClean="0"/>
              <a:t>For ongoing Human studies Genomic Data Sharing Plans should be submitted by </a:t>
            </a:r>
            <a:r>
              <a:rPr lang="en-US" sz="2400" b="1" dirty="0" smtClean="0">
                <a:solidFill>
                  <a:srgbClr val="FF0000"/>
                </a:solidFill>
              </a:rPr>
              <a:t>December 31, 2015.</a:t>
            </a:r>
          </a:p>
          <a:p>
            <a:pPr>
              <a:buClrTx/>
            </a:pPr>
            <a:endParaRPr lang="en-US" sz="2400" dirty="0" smtClean="0"/>
          </a:p>
          <a:p>
            <a:pPr>
              <a:buClrTx/>
            </a:pPr>
            <a:r>
              <a:rPr lang="en-US" sz="2400" dirty="0" smtClean="0"/>
              <a:t>Implementation of GDS policy across non-human studies will start in the second phase, </a:t>
            </a:r>
            <a:r>
              <a:rPr lang="en-US" sz="2400" b="1" dirty="0" smtClean="0">
                <a:solidFill>
                  <a:srgbClr val="FF0000"/>
                </a:solidFill>
              </a:rPr>
              <a:t>date TBD.</a:t>
            </a:r>
            <a:endParaRPr lang="en-US" sz="2400" b="1" dirty="0">
              <a:solidFill>
                <a:srgbClr val="FF0000"/>
              </a:solidFill>
            </a:endParaRPr>
          </a:p>
          <a:p>
            <a:pPr marL="0" lvl="0" indent="0">
              <a:buClrTx/>
              <a:buNone/>
            </a:pPr>
            <a:endParaRPr lang="en-US" sz="2400" b="1" dirty="0"/>
          </a:p>
          <a:p>
            <a:endParaRPr lang="en-US" sz="2400" dirty="0"/>
          </a:p>
        </p:txBody>
      </p:sp>
      <p:sp>
        <p:nvSpPr>
          <p:cNvPr id="4" name="TextBox 3"/>
          <p:cNvSpPr txBox="1"/>
          <p:nvPr/>
        </p:nvSpPr>
        <p:spPr>
          <a:xfrm>
            <a:off x="1347536" y="373325"/>
            <a:ext cx="7796463" cy="1077218"/>
          </a:xfrm>
          <a:prstGeom prst="rect">
            <a:avLst/>
          </a:prstGeom>
          <a:noFill/>
        </p:spPr>
        <p:txBody>
          <a:bodyPr wrap="square" rtlCol="0">
            <a:spAutoFit/>
          </a:bodyPr>
          <a:lstStyle/>
          <a:p>
            <a:pPr algn="ctr"/>
            <a:r>
              <a:rPr lang="en-US" sz="3200" b="1" dirty="0" smtClean="0">
                <a:solidFill>
                  <a:schemeClr val="bg1"/>
                </a:solidFill>
                <a:effectLst>
                  <a:outerShdw blurRad="38100" dist="38100" dir="2700000" algn="tl">
                    <a:srgbClr val="000000">
                      <a:alpha val="43137"/>
                    </a:srgbClr>
                  </a:outerShdw>
                </a:effectLst>
              </a:rPr>
              <a:t>Genomic Data Sharing Policy Effective Dates</a:t>
            </a:r>
            <a:endParaRPr lang="en-US" sz="3200" dirty="0" smtClean="0">
              <a:solidFill>
                <a:schemeClr val="bg1"/>
              </a:solidFill>
              <a:effectLst>
                <a:outerShdw blurRad="38100" dist="38100" dir="2700000" algn="tl">
                  <a:srgbClr val="000000">
                    <a:alpha val="43137"/>
                  </a:srgbClr>
                </a:outerShdw>
              </a:effectLst>
            </a:endParaRPr>
          </a:p>
          <a:p>
            <a:pPr algn="ctr"/>
            <a:endParaRPr lang="en-US" sz="3200" dirty="0"/>
          </a:p>
        </p:txBody>
      </p:sp>
    </p:spTree>
    <p:extLst>
      <p:ext uri="{BB962C8B-B14F-4D97-AF65-F5344CB8AC3E}">
        <p14:creationId xmlns:p14="http://schemas.microsoft.com/office/powerpoint/2010/main" val="38519119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4254912746"/>
              </p:ext>
            </p:extLst>
          </p:nvPr>
        </p:nvGraphicFramePr>
        <p:xfrm>
          <a:off x="1600200" y="1143000"/>
          <a:ext cx="7104063" cy="4973637"/>
        </p:xfrm>
        <a:graphic>
          <a:graphicData uri="http://schemas.openxmlformats.org/presentationml/2006/ole">
            <mc:AlternateContent xmlns:mc="http://schemas.openxmlformats.org/markup-compatibility/2006">
              <mc:Choice xmlns:v="urn:schemas-microsoft-com:vml" Requires="v">
                <p:oleObj spid="_x0000_s5304" name="Document" r:id="rId3" imgW="6083300" imgH="4673600" progId="Word.Document.12">
                  <p:embed/>
                </p:oleObj>
              </mc:Choice>
              <mc:Fallback>
                <p:oleObj name="Document" r:id="rId3" imgW="6083300" imgH="4673600" progId="Word.Document.12">
                  <p:embed/>
                  <p:pic>
                    <p:nvPicPr>
                      <p:cNvPr id="0" name=""/>
                      <p:cNvPicPr/>
                      <p:nvPr/>
                    </p:nvPicPr>
                    <p:blipFill>
                      <a:blip r:embed="rId4"/>
                      <a:stretch>
                        <a:fillRect/>
                      </a:stretch>
                    </p:blipFill>
                    <p:spPr>
                      <a:xfrm>
                        <a:off x="1600200" y="1143000"/>
                        <a:ext cx="7104063" cy="4973637"/>
                      </a:xfrm>
                      <a:prstGeom prst="rect">
                        <a:avLst/>
                      </a:prstGeom>
                    </p:spPr>
                  </p:pic>
                </p:oleObj>
              </mc:Fallback>
            </mc:AlternateContent>
          </a:graphicData>
        </a:graphic>
      </p:graphicFrame>
      <p:sp>
        <p:nvSpPr>
          <p:cNvPr id="3" name="TextBox 2"/>
          <p:cNvSpPr txBox="1"/>
          <p:nvPr/>
        </p:nvSpPr>
        <p:spPr>
          <a:xfrm>
            <a:off x="1371600" y="144379"/>
            <a:ext cx="7772400" cy="523220"/>
          </a:xfrm>
          <a:prstGeom prst="rect">
            <a:avLst/>
          </a:prstGeom>
          <a:noFill/>
        </p:spPr>
        <p:txBody>
          <a:bodyPr wrap="square" rtlCol="0">
            <a:spAutoFit/>
          </a:bodyPr>
          <a:lstStyle/>
          <a:p>
            <a:pPr algn="ctr"/>
            <a:r>
              <a:rPr lang="en-US" sz="2800" b="1" dirty="0" smtClean="0">
                <a:solidFill>
                  <a:schemeClr val="bg1"/>
                </a:solidFill>
                <a:effectLst>
                  <a:outerShdw blurRad="38100" dist="38100" dir="2700000" algn="tl">
                    <a:srgbClr val="000000">
                      <a:alpha val="43137"/>
                    </a:srgbClr>
                  </a:outerShdw>
                </a:effectLst>
                <a:latin typeface="+mn-lt"/>
              </a:rPr>
              <a:t>Thresholds for Data Sharing Expectations</a:t>
            </a:r>
            <a:endParaRPr lang="en-US" sz="2000" dirty="0">
              <a:solidFill>
                <a:schemeClr val="bg1"/>
              </a:solidFill>
              <a:latin typeface="+mn-lt"/>
            </a:endParaRPr>
          </a:p>
        </p:txBody>
      </p:sp>
      <p:sp>
        <p:nvSpPr>
          <p:cNvPr id="6" name="TextBox 5"/>
          <p:cNvSpPr txBox="1"/>
          <p:nvPr/>
        </p:nvSpPr>
        <p:spPr>
          <a:xfrm>
            <a:off x="1371600" y="5950803"/>
            <a:ext cx="7772400" cy="830997"/>
          </a:xfrm>
          <a:prstGeom prst="rect">
            <a:avLst/>
          </a:prstGeom>
          <a:noFill/>
        </p:spPr>
        <p:txBody>
          <a:bodyPr wrap="square" rtlCol="0">
            <a:spAutoFit/>
          </a:bodyPr>
          <a:lstStyle/>
          <a:p>
            <a:pPr algn="just"/>
            <a:r>
              <a:rPr lang="en-US" sz="1600" b="1" dirty="0" smtClean="0">
                <a:latin typeface="+mn-lt"/>
              </a:rPr>
              <a:t>* </a:t>
            </a:r>
            <a:r>
              <a:rPr lang="en-US" sz="1600" b="1" dirty="0" smtClean="0">
                <a:solidFill>
                  <a:srgbClr val="FF0000"/>
                </a:solidFill>
                <a:latin typeface="+mn-lt"/>
              </a:rPr>
              <a:t>Includes </a:t>
            </a:r>
            <a:r>
              <a:rPr lang="en-US" sz="1600" b="1" dirty="0">
                <a:solidFill>
                  <a:srgbClr val="FF0000"/>
                </a:solidFill>
                <a:latin typeface="+mn-lt"/>
              </a:rPr>
              <a:t>distinct individuals, species, strains, samples, treatments, time points, tissues, etc. </a:t>
            </a:r>
          </a:p>
          <a:p>
            <a:pPr algn="just"/>
            <a:r>
              <a:rPr lang="en-US" sz="1600" b="1" dirty="0" smtClean="0">
                <a:latin typeface="+mn-lt"/>
              </a:rPr>
              <a:t>Example: Data </a:t>
            </a:r>
            <a:r>
              <a:rPr lang="en-US" sz="1600" b="1" dirty="0">
                <a:latin typeface="+mn-lt"/>
              </a:rPr>
              <a:t>from 25 patients at 4 time points after treatment would reach a 100 sample threshold; Data from 50 tumor-normal comparisons would reach a 100 sample threshold</a:t>
            </a:r>
            <a:r>
              <a:rPr lang="en-US" sz="1600" b="1" dirty="0" smtClean="0">
                <a:latin typeface="+mn-lt"/>
              </a:rPr>
              <a:t>.</a:t>
            </a:r>
            <a:endParaRPr lang="en-US" sz="1600" b="1" dirty="0">
              <a:latin typeface="+mn-lt"/>
            </a:endParaRPr>
          </a:p>
        </p:txBody>
      </p:sp>
    </p:spTree>
    <p:extLst>
      <p:ext uri="{BB962C8B-B14F-4D97-AF65-F5344CB8AC3E}">
        <p14:creationId xmlns:p14="http://schemas.microsoft.com/office/powerpoint/2010/main" val="128045206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162" y="280469"/>
            <a:ext cx="7786838" cy="560939"/>
          </a:xfrm>
        </p:spPr>
        <p:txBody>
          <a:bodyPr>
            <a:normAutofit fontScale="90000"/>
          </a:bodyPr>
          <a:lstStyle/>
          <a:p>
            <a:pPr algn="ctr"/>
            <a:r>
              <a:rPr lang="en-US" sz="3200" b="1" dirty="0" smtClean="0">
                <a:effectLst>
                  <a:outerShdw blurRad="38100" dist="38100" dir="2700000" algn="tl">
                    <a:srgbClr val="000000">
                      <a:alpha val="43137"/>
                    </a:srgbClr>
                  </a:outerShdw>
                </a:effectLst>
              </a:rPr>
              <a:t>Shareable Data: Additional Criteria</a:t>
            </a:r>
            <a:endParaRPr lang="en-US" sz="3200" b="1" dirty="0">
              <a:effectLst>
                <a:outerShdw blurRad="38100" dist="38100" dir="2700000" algn="tl">
                  <a:srgbClr val="000000">
                    <a:alpha val="43137"/>
                  </a:srgbClr>
                </a:outerShdw>
              </a:effectLst>
            </a:endParaRPr>
          </a:p>
        </p:txBody>
      </p:sp>
      <p:sp>
        <p:nvSpPr>
          <p:cNvPr id="5" name="TextBox 4"/>
          <p:cNvSpPr txBox="1"/>
          <p:nvPr/>
        </p:nvSpPr>
        <p:spPr>
          <a:xfrm>
            <a:off x="1447800" y="3039430"/>
            <a:ext cx="7543800" cy="2554545"/>
          </a:xfrm>
          <a:prstGeom prst="rect">
            <a:avLst/>
          </a:prstGeom>
          <a:noFill/>
          <a:ln>
            <a:solidFill>
              <a:schemeClr val="tx1"/>
            </a:solidFill>
          </a:ln>
        </p:spPr>
        <p:txBody>
          <a:bodyPr wrap="square" rtlCol="0">
            <a:spAutoFit/>
          </a:bodyPr>
          <a:lstStyle/>
          <a:p>
            <a:r>
              <a:rPr lang="en-US" sz="2000" b="1" dirty="0">
                <a:latin typeface="+mn-lt"/>
              </a:rPr>
              <a:t>Examples of </a:t>
            </a:r>
            <a:r>
              <a:rPr lang="en-US" sz="2000" b="1" dirty="0" smtClean="0">
                <a:latin typeface="+mn-lt"/>
              </a:rPr>
              <a:t>smaller-scale projects </a:t>
            </a:r>
            <a:r>
              <a:rPr lang="en-US" sz="2000" b="1" dirty="0">
                <a:latin typeface="+mn-lt"/>
              </a:rPr>
              <a:t>that the NCI anticipates data sharing for (regardless of study design) include, but are not limited to:</a:t>
            </a:r>
            <a:endParaRPr lang="en-US" sz="2000" dirty="0" smtClean="0">
              <a:effectLst/>
              <a:latin typeface="+mn-lt"/>
            </a:endParaRPr>
          </a:p>
          <a:p>
            <a:r>
              <a:rPr lang="en-US" sz="2000" b="1" dirty="0">
                <a:latin typeface="+mn-lt"/>
              </a:rPr>
              <a:t> </a:t>
            </a:r>
            <a:endParaRPr lang="en-US" sz="2000" dirty="0" smtClean="0">
              <a:effectLst/>
              <a:latin typeface="+mn-lt"/>
            </a:endParaRPr>
          </a:p>
          <a:p>
            <a:pPr marL="342900" lvl="0" indent="-342900">
              <a:buClr>
                <a:srgbClr val="FF0000"/>
              </a:buClr>
              <a:buSzPct val="150000"/>
              <a:buFont typeface="Wingdings" charset="2"/>
              <a:buChar char="ü"/>
            </a:pPr>
            <a:r>
              <a:rPr lang="en-US" sz="2000" dirty="0">
                <a:latin typeface="+mn-lt"/>
              </a:rPr>
              <a:t>Projects examining </a:t>
            </a:r>
            <a:r>
              <a:rPr lang="en-US" sz="2000" b="1" dirty="0">
                <a:latin typeface="+mn-lt"/>
              </a:rPr>
              <a:t>rare cancers </a:t>
            </a:r>
            <a:r>
              <a:rPr lang="en-US" sz="2000" dirty="0">
                <a:latin typeface="+mn-lt"/>
              </a:rPr>
              <a:t>or </a:t>
            </a:r>
            <a:r>
              <a:rPr lang="en-US" sz="2000" b="1" dirty="0">
                <a:latin typeface="+mn-lt"/>
              </a:rPr>
              <a:t>rare cancer related outcomes</a:t>
            </a:r>
            <a:r>
              <a:rPr lang="en-US" sz="2000" dirty="0">
                <a:latin typeface="+mn-lt"/>
              </a:rPr>
              <a:t>, rare cancer subtypes</a:t>
            </a:r>
            <a:r>
              <a:rPr lang="en-US" sz="2000" dirty="0" smtClean="0">
                <a:latin typeface="+mn-lt"/>
              </a:rPr>
              <a:t>.</a:t>
            </a:r>
          </a:p>
          <a:p>
            <a:pPr lvl="0"/>
            <a:endParaRPr lang="en-US" sz="2000" dirty="0" smtClean="0">
              <a:effectLst/>
              <a:latin typeface="+mn-lt"/>
            </a:endParaRPr>
          </a:p>
          <a:p>
            <a:pPr marL="342900" lvl="0" indent="-342900">
              <a:buClr>
                <a:srgbClr val="FF0000"/>
              </a:buClr>
              <a:buSzPct val="150000"/>
              <a:buFont typeface="Wingdings" charset="2"/>
              <a:buChar char="ü"/>
            </a:pPr>
            <a:r>
              <a:rPr lang="en-US" sz="2000" dirty="0">
                <a:latin typeface="+mn-lt"/>
              </a:rPr>
              <a:t>Projects focusing on </a:t>
            </a:r>
            <a:r>
              <a:rPr lang="en-US" sz="2000" b="1" dirty="0">
                <a:latin typeface="+mn-lt"/>
              </a:rPr>
              <a:t>under-studied populations</a:t>
            </a:r>
            <a:r>
              <a:rPr lang="en-US" sz="2000" dirty="0">
                <a:latin typeface="+mn-lt"/>
              </a:rPr>
              <a:t>.</a:t>
            </a:r>
            <a:endParaRPr lang="en-US" sz="2000" dirty="0" smtClean="0">
              <a:effectLst/>
              <a:latin typeface="+mn-lt"/>
            </a:endParaRPr>
          </a:p>
          <a:p>
            <a:endParaRPr lang="en-US" sz="2000" dirty="0" smtClean="0">
              <a:effectLst/>
              <a:latin typeface="+mn-lt"/>
            </a:endParaRPr>
          </a:p>
        </p:txBody>
      </p:sp>
      <p:sp>
        <p:nvSpPr>
          <p:cNvPr id="4" name="TextBox 3"/>
          <p:cNvSpPr txBox="1"/>
          <p:nvPr/>
        </p:nvSpPr>
        <p:spPr>
          <a:xfrm>
            <a:off x="1447800" y="1457673"/>
            <a:ext cx="7543800" cy="1323439"/>
          </a:xfrm>
          <a:prstGeom prst="rect">
            <a:avLst/>
          </a:prstGeom>
          <a:noFill/>
          <a:ln>
            <a:solidFill>
              <a:schemeClr val="tx1"/>
            </a:solidFill>
          </a:ln>
        </p:spPr>
        <p:txBody>
          <a:bodyPr wrap="square" rtlCol="0">
            <a:spAutoFit/>
          </a:bodyPr>
          <a:lstStyle/>
          <a:p>
            <a:r>
              <a:rPr lang="en-US" sz="2000" b="1" dirty="0" smtClean="0"/>
              <a:t>Based on NIH IC priorities, GDS policy may apply to smaller data-sets</a:t>
            </a:r>
            <a:r>
              <a:rPr lang="en-US" sz="2000" b="1" dirty="0" smtClean="0">
                <a:latin typeface="+mn-lt"/>
              </a:rPr>
              <a:t>:</a:t>
            </a:r>
          </a:p>
          <a:p>
            <a:pPr marL="342900" indent="-342900">
              <a:buClr>
                <a:srgbClr val="FF0000"/>
              </a:buClr>
              <a:buFont typeface="Wingdings" charset="2"/>
              <a:buChar char="ü"/>
            </a:pPr>
            <a:r>
              <a:rPr lang="en-US" sz="2000" dirty="0" smtClean="0">
                <a:latin typeface="+mn-lt"/>
              </a:rPr>
              <a:t>State of science</a:t>
            </a:r>
          </a:p>
          <a:p>
            <a:pPr marL="342900" indent="-342900">
              <a:buClr>
                <a:srgbClr val="FF0000"/>
              </a:buClr>
              <a:buFont typeface="Wingdings" charset="2"/>
              <a:buChar char="ü"/>
            </a:pPr>
            <a:r>
              <a:rPr lang="en-US" sz="2000" dirty="0" smtClean="0">
                <a:latin typeface="+mn-lt"/>
              </a:rPr>
              <a:t>NCI’s programmatic priorities</a:t>
            </a:r>
          </a:p>
          <a:p>
            <a:pPr marL="342900" indent="-342900">
              <a:buClr>
                <a:srgbClr val="FF0000"/>
              </a:buClr>
              <a:buFont typeface="Wingdings" charset="2"/>
              <a:buChar char="ü"/>
            </a:pPr>
            <a:r>
              <a:rPr lang="en-US" sz="2000" dirty="0" smtClean="0">
                <a:latin typeface="+mn-lt"/>
              </a:rPr>
              <a:t>Utility of data to research community</a:t>
            </a:r>
            <a:endParaRPr lang="en-US" sz="2000" dirty="0">
              <a:latin typeface="+mn-lt"/>
            </a:endParaRPr>
          </a:p>
        </p:txBody>
      </p:sp>
      <p:sp>
        <p:nvSpPr>
          <p:cNvPr id="6" name="TextBox 5"/>
          <p:cNvSpPr txBox="1"/>
          <p:nvPr/>
        </p:nvSpPr>
        <p:spPr>
          <a:xfrm>
            <a:off x="1447800" y="5881695"/>
            <a:ext cx="7543800" cy="400110"/>
          </a:xfrm>
          <a:prstGeom prst="rect">
            <a:avLst/>
          </a:prstGeom>
          <a:noFill/>
          <a:ln>
            <a:solidFill>
              <a:schemeClr val="tx1"/>
            </a:solidFill>
          </a:ln>
        </p:spPr>
        <p:txBody>
          <a:bodyPr wrap="square" rtlCol="0">
            <a:spAutoFit/>
          </a:bodyPr>
          <a:lstStyle/>
          <a:p>
            <a:pPr marL="342900" indent="-342900">
              <a:buClr>
                <a:srgbClr val="FF0000"/>
              </a:buClr>
              <a:buFont typeface="Wingdings" charset="2"/>
              <a:buChar char="ü"/>
            </a:pPr>
            <a:r>
              <a:rPr lang="en-US" sz="2000" dirty="0" smtClean="0">
                <a:latin typeface="+mn-lt"/>
              </a:rPr>
              <a:t>Journal(s) may require data sharing before publishing your manuscript</a:t>
            </a:r>
          </a:p>
        </p:txBody>
      </p:sp>
    </p:spTree>
    <p:extLst>
      <p:ext uri="{BB962C8B-B14F-4D97-AF65-F5344CB8AC3E}">
        <p14:creationId xmlns:p14="http://schemas.microsoft.com/office/powerpoint/2010/main" val="40346843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200" b="1" dirty="0" smtClean="0">
                <a:effectLst>
                  <a:outerShdw blurRad="38100" dist="38100" dir="2700000" algn="tl">
                    <a:srgbClr val="000000">
                      <a:alpha val="43137"/>
                    </a:srgbClr>
                  </a:outerShdw>
                </a:effectLst>
              </a:rPr>
              <a:t>Examples of Research Outside the Scope of the GDS Policy</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600200" y="2524583"/>
            <a:ext cx="7315200" cy="2172101"/>
          </a:xfrm>
          <a:ln>
            <a:solidFill>
              <a:schemeClr val="tx1"/>
            </a:solidFill>
          </a:ln>
        </p:spPr>
        <p:txBody>
          <a:bodyPr>
            <a:normAutofit/>
          </a:bodyPr>
          <a:lstStyle/>
          <a:p>
            <a:pPr marL="0" indent="0">
              <a:buNone/>
            </a:pPr>
            <a:r>
              <a:rPr lang="en-US" sz="2400" dirty="0" smtClean="0"/>
              <a:t>Examples </a:t>
            </a:r>
            <a:r>
              <a:rPr lang="en-US" sz="2400" dirty="0"/>
              <a:t>of </a:t>
            </a:r>
            <a:r>
              <a:rPr lang="en-US" sz="2400" dirty="0" smtClean="0"/>
              <a:t>projects outside </a:t>
            </a:r>
            <a:r>
              <a:rPr lang="en-US" sz="2400" dirty="0"/>
              <a:t>the Policy’s scope include, but are not limited to, </a:t>
            </a:r>
            <a:r>
              <a:rPr lang="en-US" sz="2400" dirty="0" smtClean="0"/>
              <a:t>those </a:t>
            </a:r>
            <a:r>
              <a:rPr lang="en-US" sz="2400" dirty="0"/>
              <a:t>that do not meet the criteria in the above examples and involve</a:t>
            </a:r>
            <a:r>
              <a:rPr lang="en-US" sz="2400" dirty="0" smtClean="0"/>
              <a:t>:</a:t>
            </a:r>
            <a:endParaRPr lang="en-US" sz="2400" dirty="0" smtClean="0">
              <a:effectLst/>
            </a:endParaRPr>
          </a:p>
          <a:p>
            <a:pPr lvl="0">
              <a:buFont typeface="Lucida Grande"/>
              <a:buChar char="X"/>
            </a:pPr>
            <a:r>
              <a:rPr lang="en-US" sz="2400" dirty="0"/>
              <a:t>Instrument calibration exercises.</a:t>
            </a:r>
            <a:endParaRPr lang="en-US" sz="2400" dirty="0" smtClean="0">
              <a:effectLst/>
            </a:endParaRPr>
          </a:p>
          <a:p>
            <a:pPr lvl="0">
              <a:buFont typeface="Lucida Grande"/>
              <a:buChar char="X"/>
            </a:pPr>
            <a:r>
              <a:rPr lang="en-US" sz="2400" dirty="0"/>
              <a:t>Statistical or technical methods development.</a:t>
            </a:r>
            <a:endParaRPr lang="en-US" sz="2400" dirty="0" smtClean="0">
              <a:effectLst/>
            </a:endParaRPr>
          </a:p>
          <a:p>
            <a:endParaRPr lang="en-US" sz="2000" dirty="0"/>
          </a:p>
        </p:txBody>
      </p:sp>
    </p:spTree>
    <p:extLst>
      <p:ext uri="{BB962C8B-B14F-4D97-AF65-F5344CB8AC3E}">
        <p14:creationId xmlns:p14="http://schemas.microsoft.com/office/powerpoint/2010/main" val="35504442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161" y="291773"/>
            <a:ext cx="7645717" cy="693962"/>
          </a:xfrm>
        </p:spPr>
        <p:txBody>
          <a:bodyPr>
            <a:noAutofit/>
          </a:bodyPr>
          <a:lstStyle/>
          <a:p>
            <a:pPr algn="ctr"/>
            <a:r>
              <a:rPr lang="en-US" sz="3200" b="1" dirty="0" smtClean="0">
                <a:effectLst>
                  <a:outerShdw blurRad="38100" dist="38100" dir="2700000" algn="tl">
                    <a:srgbClr val="000000">
                      <a:alpha val="43137"/>
                    </a:srgbClr>
                  </a:outerShdw>
                </a:effectLst>
              </a:rPr>
              <a:t>Genomic Data Sharing Plan (GDSP)</a:t>
            </a:r>
            <a:endParaRPr lang="en-US" sz="3200" b="1" dirty="0">
              <a:effectLst>
                <a:outerShdw blurRad="38100" dist="38100" dir="2700000" algn="tl">
                  <a:srgbClr val="000000">
                    <a:alpha val="43137"/>
                  </a:srgbClr>
                </a:outerShdw>
              </a:effectLst>
            </a:endParaRPr>
          </a:p>
        </p:txBody>
      </p:sp>
      <p:sp>
        <p:nvSpPr>
          <p:cNvPr id="5" name="TextBox 4"/>
          <p:cNvSpPr txBox="1"/>
          <p:nvPr/>
        </p:nvSpPr>
        <p:spPr>
          <a:xfrm>
            <a:off x="1430901" y="1095920"/>
            <a:ext cx="7494975" cy="5539978"/>
          </a:xfrm>
          <a:prstGeom prst="rect">
            <a:avLst/>
          </a:prstGeom>
          <a:noFill/>
          <a:ln>
            <a:noFill/>
          </a:ln>
        </p:spPr>
        <p:txBody>
          <a:bodyPr wrap="square" rtlCol="0">
            <a:spAutoFit/>
          </a:bodyPr>
          <a:lstStyle/>
          <a:p>
            <a:r>
              <a:rPr lang="en-US" sz="2400" b="1" dirty="0" smtClean="0"/>
              <a:t>Purpose of the GDSP</a:t>
            </a:r>
          </a:p>
          <a:p>
            <a:pPr marL="342900" indent="-342900">
              <a:buFont typeface="Arial" panose="020B0604020202020204" pitchFamily="34" charset="0"/>
              <a:buChar char="•"/>
            </a:pPr>
            <a:r>
              <a:rPr lang="en-US" sz="2400" dirty="0" smtClean="0"/>
              <a:t>Dataset value for </a:t>
            </a:r>
            <a:r>
              <a:rPr lang="en-US" sz="2400" dirty="0"/>
              <a:t>use in secondary analyses </a:t>
            </a:r>
            <a:endParaRPr lang="en-US" sz="2400" dirty="0" smtClean="0"/>
          </a:p>
          <a:p>
            <a:pPr marL="342900" indent="-342900">
              <a:buFont typeface="Arial" panose="020B0604020202020204" pitchFamily="34" charset="0"/>
              <a:buChar char="•"/>
            </a:pPr>
            <a:r>
              <a:rPr lang="en-US" sz="2400" dirty="0" smtClean="0"/>
              <a:t>Costs </a:t>
            </a:r>
            <a:r>
              <a:rPr lang="en-US" sz="2400" dirty="0"/>
              <a:t>and other resource issues pertaining to data deposition, management, or access needs (</a:t>
            </a:r>
            <a:r>
              <a:rPr lang="en-US" sz="2400" i="1" dirty="0"/>
              <a:t>e.g</a:t>
            </a:r>
            <a:r>
              <a:rPr lang="en-US" sz="2400" i="1" dirty="0" smtClean="0"/>
              <a:t>.</a:t>
            </a:r>
            <a:r>
              <a:rPr lang="en-US" sz="2400" dirty="0" smtClean="0"/>
              <a:t>, the </a:t>
            </a:r>
            <a:r>
              <a:rPr lang="en-US" sz="2400" dirty="0"/>
              <a:t>availability of appropriate public data repositories or other data sharing mechanisms</a:t>
            </a:r>
            <a:r>
              <a:rPr lang="en-US" sz="2400" dirty="0" smtClean="0"/>
              <a:t>)</a:t>
            </a:r>
          </a:p>
          <a:p>
            <a:pPr marL="342900" indent="-342900">
              <a:buFont typeface="Arial" panose="020B0604020202020204" pitchFamily="34" charset="0"/>
              <a:buChar char="•"/>
            </a:pPr>
            <a:r>
              <a:rPr lang="en-US" sz="2400" dirty="0" smtClean="0"/>
              <a:t>Compliance and utility tracking</a:t>
            </a:r>
          </a:p>
          <a:p>
            <a:pPr lvl="0"/>
            <a:r>
              <a:rPr lang="en-US" sz="2400" b="1" dirty="0" smtClean="0"/>
              <a:t>Clinical Trial </a:t>
            </a:r>
            <a:endParaRPr lang="en-US" sz="2400" dirty="0"/>
          </a:p>
          <a:p>
            <a:pPr marL="342900" lvl="0" indent="-342900">
              <a:buFont typeface="Arial" panose="020B0604020202020204" pitchFamily="34" charset="0"/>
              <a:buChar char="•"/>
            </a:pPr>
            <a:r>
              <a:rPr lang="en-US" sz="2400" dirty="0" smtClean="0"/>
              <a:t>GDSP </a:t>
            </a:r>
            <a:r>
              <a:rPr lang="en-US" sz="2400" dirty="0"/>
              <a:t>should be submitted </a:t>
            </a:r>
            <a:r>
              <a:rPr lang="en-US" sz="2400" dirty="0" smtClean="0"/>
              <a:t>to at </a:t>
            </a:r>
            <a:r>
              <a:rPr lang="en-US" sz="2400" dirty="0"/>
              <a:t>the time </a:t>
            </a:r>
            <a:r>
              <a:rPr lang="en-US" sz="2400" dirty="0" smtClean="0"/>
              <a:t>of IRB review and as approval is being made.</a:t>
            </a:r>
          </a:p>
          <a:p>
            <a:pPr marL="800100" lvl="1" indent="-342900">
              <a:buFont typeface="Wingdings" panose="05000000000000000000" pitchFamily="2" charset="2"/>
              <a:buChar char="§"/>
            </a:pPr>
            <a:r>
              <a:rPr lang="en-US" sz="2200" dirty="0" smtClean="0"/>
              <a:t>CCR PSO working on study amendments for open protocols</a:t>
            </a:r>
            <a:endParaRPr lang="en-US" sz="2200" dirty="0"/>
          </a:p>
          <a:p>
            <a:r>
              <a:rPr lang="en-US" sz="2400" b="1" dirty="0" smtClean="0"/>
              <a:t>Other Research </a:t>
            </a:r>
          </a:p>
          <a:p>
            <a:pPr marL="342900" indent="-342900">
              <a:buFont typeface="Arial" panose="020B0604020202020204" pitchFamily="34" charset="0"/>
              <a:buChar char="•"/>
            </a:pPr>
            <a:r>
              <a:rPr lang="en-US" sz="2400" dirty="0" smtClean="0"/>
              <a:t>The GDSP </a:t>
            </a:r>
            <a:r>
              <a:rPr lang="en-US" sz="2400" dirty="0"/>
              <a:t>should be submitted </a:t>
            </a:r>
            <a:r>
              <a:rPr lang="en-US" sz="2400" b="1" dirty="0" smtClean="0"/>
              <a:t>prior </a:t>
            </a:r>
            <a:r>
              <a:rPr lang="en-US" sz="2400" b="1" dirty="0"/>
              <a:t>to data </a:t>
            </a:r>
            <a:r>
              <a:rPr lang="en-US" sz="2400" b="1" dirty="0" smtClean="0"/>
              <a:t>generation</a:t>
            </a:r>
            <a:r>
              <a:rPr lang="en-US" sz="2400" dirty="0" smtClean="0"/>
              <a:t>.</a:t>
            </a:r>
          </a:p>
          <a:p>
            <a:pPr marL="800100" lvl="1" indent="-342900">
              <a:buFont typeface="Wingdings" panose="05000000000000000000" pitchFamily="2" charset="2"/>
              <a:buChar char="§"/>
            </a:pPr>
            <a:r>
              <a:rPr lang="en-US" sz="2200" dirty="0" smtClean="0"/>
              <a:t>Ongoing studies must submit a GDSP if </a:t>
            </a:r>
            <a:r>
              <a:rPr lang="en-US" sz="2200" b="1" dirty="0"/>
              <a:t>data generated on or after </a:t>
            </a:r>
            <a:r>
              <a:rPr lang="en-US" sz="2200" b="1" dirty="0">
                <a:solidFill>
                  <a:srgbClr val="FF0000"/>
                </a:solidFill>
              </a:rPr>
              <a:t>August 31, </a:t>
            </a:r>
            <a:r>
              <a:rPr lang="en-US" sz="2200" b="1" dirty="0" smtClean="0">
                <a:solidFill>
                  <a:srgbClr val="FF0000"/>
                </a:solidFill>
              </a:rPr>
              <a:t>2015.</a:t>
            </a:r>
            <a:endParaRPr lang="en-US" sz="2200" b="1" dirty="0"/>
          </a:p>
        </p:txBody>
      </p:sp>
    </p:spTree>
    <p:extLst>
      <p:ext uri="{BB962C8B-B14F-4D97-AF65-F5344CB8AC3E}">
        <p14:creationId xmlns:p14="http://schemas.microsoft.com/office/powerpoint/2010/main" val="17052118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87" y="394548"/>
            <a:ext cx="7777213" cy="621964"/>
          </a:xfrm>
        </p:spPr>
        <p:txBody>
          <a:bodyPr>
            <a:noAutofit/>
          </a:bodyPr>
          <a:lstStyle/>
          <a:p>
            <a:pPr algn="ctr"/>
            <a:r>
              <a:rPr lang="en-US" sz="3200" b="1" dirty="0" smtClean="0">
                <a:effectLst>
                  <a:outerShdw blurRad="38100" dist="38100" dir="2700000" algn="tl">
                    <a:srgbClr val="000000">
                      <a:alpha val="43137"/>
                    </a:srgbClr>
                  </a:outerShdw>
                </a:effectLst>
              </a:rPr>
              <a:t>Institutional Certification (IC)</a:t>
            </a:r>
            <a:br>
              <a:rPr lang="en-US" sz="3200" b="1" dirty="0" smtClean="0">
                <a:effectLst>
                  <a:outerShdw blurRad="38100" dist="38100" dir="2700000" algn="tl">
                    <a:srgbClr val="000000">
                      <a:alpha val="43137"/>
                    </a:srgbClr>
                  </a:outerShdw>
                </a:effectLst>
              </a:rPr>
            </a:b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66787" y="1173401"/>
            <a:ext cx="7546208" cy="4694243"/>
          </a:xfrm>
          <a:ln>
            <a:noFill/>
          </a:ln>
        </p:spPr>
        <p:txBody>
          <a:bodyPr>
            <a:noAutofit/>
          </a:bodyPr>
          <a:lstStyle/>
          <a:p>
            <a:pPr marL="0" lvl="0" indent="0">
              <a:buClrTx/>
              <a:buNone/>
            </a:pPr>
            <a:r>
              <a:rPr lang="en-US" sz="2400" dirty="0" smtClean="0"/>
              <a:t>An </a:t>
            </a:r>
            <a:r>
              <a:rPr lang="en-US" sz="2400" dirty="0"/>
              <a:t>IC must accompany the submission of all human data to the </a:t>
            </a:r>
            <a:r>
              <a:rPr lang="en-US" sz="2400" dirty="0" err="1" smtClean="0"/>
              <a:t>dbGaP</a:t>
            </a:r>
            <a:r>
              <a:rPr lang="en-US" sz="2400" dirty="0" smtClean="0"/>
              <a:t> </a:t>
            </a:r>
            <a:r>
              <a:rPr lang="en-US" sz="2400" dirty="0"/>
              <a:t>at the time of study </a:t>
            </a:r>
            <a:r>
              <a:rPr lang="en-US" sz="2400" dirty="0" smtClean="0"/>
              <a:t>registration</a:t>
            </a:r>
          </a:p>
          <a:p>
            <a:pPr>
              <a:buClrTx/>
            </a:pPr>
            <a:r>
              <a:rPr lang="en-US" sz="2000" dirty="0" smtClean="0"/>
              <a:t>Explicit </a:t>
            </a:r>
            <a:r>
              <a:rPr lang="en-US" sz="2000" dirty="0"/>
              <a:t>informed consent for open access data sharing should be provided by research participants for studies depositing full genome sequence into open access, whether sample or data collection is prospective or </a:t>
            </a:r>
            <a:r>
              <a:rPr lang="en-US" sz="2000" dirty="0" smtClean="0"/>
              <a:t>retrospective</a:t>
            </a:r>
          </a:p>
          <a:p>
            <a:pPr>
              <a:buClrTx/>
            </a:pPr>
            <a:r>
              <a:rPr lang="en-US" sz="2000" dirty="0" smtClean="0"/>
              <a:t>Assures </a:t>
            </a:r>
            <a:r>
              <a:rPr lang="en-US" sz="2000" dirty="0"/>
              <a:t>that the Institutional Review Board (IRB) reviewed the informed consent and protocol to assure that that data sharing is appropriate and identified any data use limitations that may exist based on the language found in the </a:t>
            </a:r>
            <a:r>
              <a:rPr lang="en-US" sz="2000" dirty="0" smtClean="0"/>
              <a:t>consent  </a:t>
            </a:r>
            <a:endParaRPr lang="en-US" sz="2000" dirty="0"/>
          </a:p>
          <a:p>
            <a:pPr marL="0" indent="0">
              <a:buClrTx/>
              <a:buNone/>
            </a:pPr>
            <a:r>
              <a:rPr lang="en-US" sz="2400" b="1" dirty="0" smtClean="0"/>
              <a:t>Clinical Trials</a:t>
            </a:r>
          </a:p>
          <a:p>
            <a:pPr>
              <a:buClrTx/>
            </a:pPr>
            <a:r>
              <a:rPr lang="en-US" sz="2000" dirty="0" smtClean="0"/>
              <a:t>IC memo(s) should be filled </a:t>
            </a:r>
            <a:r>
              <a:rPr lang="en-US" sz="2000" b="1" dirty="0" smtClean="0"/>
              <a:t>immediately following IRB </a:t>
            </a:r>
            <a:r>
              <a:rPr lang="en-US" sz="2000" b="1" dirty="0" smtClean="0"/>
              <a:t>approval  </a:t>
            </a:r>
            <a:endParaRPr lang="en-US" sz="2000" b="1" dirty="0" smtClean="0"/>
          </a:p>
          <a:p>
            <a:pPr marL="0" indent="0">
              <a:buClrTx/>
              <a:buNone/>
            </a:pPr>
            <a:r>
              <a:rPr lang="en-US" sz="2400" b="1" dirty="0" smtClean="0"/>
              <a:t>Other </a:t>
            </a:r>
            <a:r>
              <a:rPr lang="en-US" sz="2400" b="1" dirty="0"/>
              <a:t>Research</a:t>
            </a:r>
          </a:p>
          <a:p>
            <a:pPr>
              <a:buClrTx/>
            </a:pPr>
            <a:r>
              <a:rPr lang="en-US" sz="2000" dirty="0"/>
              <a:t>IC memo(s) should be filled out </a:t>
            </a:r>
            <a:r>
              <a:rPr lang="en-US" sz="2000" b="1" dirty="0" smtClean="0"/>
              <a:t>prior </a:t>
            </a:r>
            <a:r>
              <a:rPr lang="en-US" sz="2000" b="1" dirty="0"/>
              <a:t>to data </a:t>
            </a:r>
            <a:r>
              <a:rPr lang="en-US" sz="2000" b="1" dirty="0" smtClean="0"/>
              <a:t>generation</a:t>
            </a:r>
            <a:endParaRPr lang="en-US" sz="2400" dirty="0"/>
          </a:p>
        </p:txBody>
      </p:sp>
    </p:spTree>
    <p:extLst>
      <p:ext uri="{BB962C8B-B14F-4D97-AF65-F5344CB8AC3E}">
        <p14:creationId xmlns:p14="http://schemas.microsoft.com/office/powerpoint/2010/main" val="79100727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p_plan2">
  <a:themeElements>
    <a:clrScheme name="Op_pla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p_plan2">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charset="0"/>
          </a:defRPr>
        </a:defPPr>
      </a:lstStyle>
    </a:lnDef>
  </a:objectDefaults>
  <a:extraClrSchemeLst>
    <a:extraClrScheme>
      <a:clrScheme name="Op_pla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p_plan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p_plan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p_plan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p_plan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p_plan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p_plan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p_plan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p_plan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p_plan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p_plan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p_plan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NCI_slide_template</Template>
  <TotalTime>1825</TotalTime>
  <Words>1704</Words>
  <Application>Microsoft Macintosh PowerPoint</Application>
  <PresentationFormat>On-screen Show (4:3)</PresentationFormat>
  <Paragraphs>214</Paragraphs>
  <Slides>20</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Op_plan2</vt:lpstr>
      <vt:lpstr>Document</vt:lpstr>
      <vt:lpstr>NIH Genomic Data Sharing (GDS) Policy</vt:lpstr>
      <vt:lpstr>PowerPoint Presentation</vt:lpstr>
      <vt:lpstr>PowerPoint Presentation</vt:lpstr>
      <vt:lpstr>PowerPoint Presentation</vt:lpstr>
      <vt:lpstr>PowerPoint Presentation</vt:lpstr>
      <vt:lpstr>Shareable Data: Additional Criteria</vt:lpstr>
      <vt:lpstr>Examples of Research Outside the Scope of the GDS Policy</vt:lpstr>
      <vt:lpstr>Genomic Data Sharing Plan (GDSP)</vt:lpstr>
      <vt:lpstr>Institutional Certification (IC) </vt:lpstr>
      <vt:lpstr>Requests for Exceptions to Data Sharing, contd.</vt:lpstr>
      <vt:lpstr>Requests for Exceptions to Data Sharing</vt:lpstr>
      <vt:lpstr>Infrastructure, Resources for CCR</vt:lpstr>
      <vt:lpstr>Developing a Genomic Data Sharing Plan (GDSP) </vt:lpstr>
      <vt:lpstr>Developing a GDSP: An example</vt:lpstr>
      <vt:lpstr>Registering a Clinical Study</vt:lpstr>
      <vt:lpstr>Registering a Clinical Study contd. </vt:lpstr>
      <vt:lpstr>Registering a Clinical Study: An example</vt:lpstr>
      <vt:lpstr>Questions and Answers</vt:lpstr>
      <vt:lpstr>PowerPoint Presentation</vt:lpstr>
      <vt:lpstr>PowerPoint Presentation</vt:lpstr>
    </vt:vector>
  </TitlesOfParts>
  <Company>NIH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Purkayastha, Anjan (NIH/NCI) [C]</dc:creator>
  <cp:lastModifiedBy>Purkayastha, Anjan (NIH/NCI) [C]</cp:lastModifiedBy>
  <cp:revision>364</cp:revision>
  <cp:lastPrinted>2015-10-05T13:55:22Z</cp:lastPrinted>
  <dcterms:created xsi:type="dcterms:W3CDTF">2015-08-15T15:45:11Z</dcterms:created>
  <dcterms:modified xsi:type="dcterms:W3CDTF">2016-02-20T17:31:41Z</dcterms:modified>
</cp:coreProperties>
</file>