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docx" ContentType="application/vnd.openxmlformats-officedocument.wordprocessingml.document"/>
  <Default Extension="bin" ContentType="application/vnd.openxmlformats-officedocument.presentationml.printerSettings"/>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embeddings/oleObject1.bin" ContentType="application/vnd.openxmlformats-officedocument.oleObject"/>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4" r:id="rId1"/>
  </p:sldMasterIdLst>
  <p:notesMasterIdLst>
    <p:notesMasterId r:id="rId37"/>
  </p:notesMasterIdLst>
  <p:handoutMasterIdLst>
    <p:handoutMasterId r:id="rId38"/>
  </p:handoutMasterIdLst>
  <p:sldIdLst>
    <p:sldId id="256" r:id="rId2"/>
    <p:sldId id="358" r:id="rId3"/>
    <p:sldId id="318" r:id="rId4"/>
    <p:sldId id="325" r:id="rId5"/>
    <p:sldId id="262" r:id="rId6"/>
    <p:sldId id="354" r:id="rId7"/>
    <p:sldId id="355" r:id="rId8"/>
    <p:sldId id="356" r:id="rId9"/>
    <p:sldId id="304" r:id="rId10"/>
    <p:sldId id="303" r:id="rId11"/>
    <p:sldId id="327" r:id="rId12"/>
    <p:sldId id="379" r:id="rId13"/>
    <p:sldId id="357" r:id="rId14"/>
    <p:sldId id="330" r:id="rId15"/>
    <p:sldId id="331" r:id="rId16"/>
    <p:sldId id="359" r:id="rId17"/>
    <p:sldId id="360" r:id="rId18"/>
    <p:sldId id="361" r:id="rId19"/>
    <p:sldId id="362" r:id="rId20"/>
    <p:sldId id="363" r:id="rId21"/>
    <p:sldId id="364" r:id="rId22"/>
    <p:sldId id="365" r:id="rId23"/>
    <p:sldId id="366" r:id="rId24"/>
    <p:sldId id="367" r:id="rId25"/>
    <p:sldId id="368" r:id="rId26"/>
    <p:sldId id="369" r:id="rId27"/>
    <p:sldId id="370" r:id="rId28"/>
    <p:sldId id="371" r:id="rId29"/>
    <p:sldId id="372" r:id="rId30"/>
    <p:sldId id="373" r:id="rId31"/>
    <p:sldId id="374" r:id="rId32"/>
    <p:sldId id="375" r:id="rId33"/>
    <p:sldId id="376" r:id="rId34"/>
    <p:sldId id="377" r:id="rId35"/>
    <p:sldId id="380" r:id="rId36"/>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alzone, Kathleen (NIH/NCI) [E]" initials="KC" lastIdx="37"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248" autoAdjust="0"/>
    <p:restoredTop sz="90368" autoAdjust="0"/>
  </p:normalViewPr>
  <p:slideViewPr>
    <p:cSldViewPr snapToGrid="0" snapToObjects="1">
      <p:cViewPr>
        <p:scale>
          <a:sx n="99" d="100"/>
          <a:sy n="99" d="100"/>
        </p:scale>
        <p:origin x="-376" y="-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notesMaster" Target="notesMasters/notesMaster1.xml"/><Relationship Id="rId38" Type="http://schemas.openxmlformats.org/officeDocument/2006/relationships/handoutMaster" Target="handoutMasters/handoutMaster1.xml"/><Relationship Id="rId39" Type="http://schemas.openxmlformats.org/officeDocument/2006/relationships/printerSettings" Target="printerSettings/printerSettings1.bin"/><Relationship Id="rId40" Type="http://schemas.openxmlformats.org/officeDocument/2006/relationships/commentAuthors" Target="commentAuthors.xml"/><Relationship Id="rId41" Type="http://schemas.openxmlformats.org/officeDocument/2006/relationships/presProps" Target="presProps.xml"/><Relationship Id="rId42" Type="http://schemas.openxmlformats.org/officeDocument/2006/relationships/viewProps" Target="viewProps.xml"/><Relationship Id="rId43" Type="http://schemas.openxmlformats.org/officeDocument/2006/relationships/theme" Target="theme/theme1.xml"/><Relationship Id="rId44"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FAE4B8AB-CAA5-4F13-99BC-45C88C69E2A1}" type="datetimeFigureOut">
              <a:rPr lang="en-US" smtClean="0"/>
              <a:t>12/1/15</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3818FF66-649D-4867-8645-5C504229F96A}" type="slidenum">
              <a:rPr lang="en-US" smtClean="0"/>
              <a:t>‹#›</a:t>
            </a:fld>
            <a:endParaRPr lang="en-US"/>
          </a:p>
        </p:txBody>
      </p:sp>
    </p:spTree>
    <p:extLst>
      <p:ext uri="{BB962C8B-B14F-4D97-AF65-F5344CB8AC3E}">
        <p14:creationId xmlns:p14="http://schemas.microsoft.com/office/powerpoint/2010/main" val="40877594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5BF2FA97-E1E7-5140-8BE4-3B1BC281AB40}" type="datetimeFigureOut">
              <a:rPr lang="en-US" smtClean="0"/>
              <a:t>12/1/15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429DDC88-28B3-714C-8711-1834D8CB6025}" type="slidenum">
              <a:rPr lang="en-US" smtClean="0"/>
              <a:t>‹#›</a:t>
            </a:fld>
            <a:endParaRPr lang="en-US"/>
          </a:p>
        </p:txBody>
      </p:sp>
    </p:spTree>
    <p:extLst>
      <p:ext uri="{BB962C8B-B14F-4D97-AF65-F5344CB8AC3E}">
        <p14:creationId xmlns:p14="http://schemas.microsoft.com/office/powerpoint/2010/main" val="210242561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 Id="rId3" Type="http://schemas.openxmlformats.org/officeDocument/2006/relationships/hyperlink" Target="https://ccrod.cancer.gov/confluence/download/attachments/73203825/Single_Site_Institutional_Certification_Memo%2010-28-2015.pdf?api=v2" TargetMode="Externa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24F46C4-46A2-4616-9F34-8FC1F318044E}" type="slidenum">
              <a:rPr lang="en-US" smtClean="0"/>
              <a:pPr/>
              <a:t>15</a:t>
            </a:fld>
            <a:endParaRPr lang="en-US"/>
          </a:p>
        </p:txBody>
      </p:sp>
    </p:spTree>
    <p:extLst>
      <p:ext uri="{BB962C8B-B14F-4D97-AF65-F5344CB8AC3E}">
        <p14:creationId xmlns:p14="http://schemas.microsoft.com/office/powerpoint/2010/main" val="4037416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what point does an intramural PI</a:t>
            </a:r>
            <a:r>
              <a:rPr lang="en-US" baseline="0" dirty="0" smtClean="0"/>
              <a:t> apply for an institutional certification?</a:t>
            </a:r>
            <a:endParaRPr lang="en-US" dirty="0"/>
          </a:p>
        </p:txBody>
      </p:sp>
      <p:sp>
        <p:nvSpPr>
          <p:cNvPr id="4" name="Slide Number Placeholder 3"/>
          <p:cNvSpPr>
            <a:spLocks noGrp="1"/>
          </p:cNvSpPr>
          <p:nvPr>
            <p:ph type="sldNum" sz="quarter" idx="10"/>
          </p:nvPr>
        </p:nvSpPr>
        <p:spPr/>
        <p:txBody>
          <a:bodyPr/>
          <a:lstStyle/>
          <a:p>
            <a:fld id="{429DDC88-28B3-714C-8711-1834D8CB6025}" type="slidenum">
              <a:rPr lang="en-US" smtClean="0"/>
              <a:t>17</a:t>
            </a:fld>
            <a:endParaRPr lang="en-US"/>
          </a:p>
        </p:txBody>
      </p:sp>
    </p:spTree>
    <p:extLst>
      <p:ext uri="{BB962C8B-B14F-4D97-AF65-F5344CB8AC3E}">
        <p14:creationId xmlns:p14="http://schemas.microsoft.com/office/powerpoint/2010/main" val="21442855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Need to clarify the difference</a:t>
            </a:r>
            <a:r>
              <a:rPr lang="en-US" baseline="0" dirty="0" smtClean="0"/>
              <a:t> here.</a:t>
            </a:r>
            <a:endParaRPr lang="en-US" dirty="0"/>
          </a:p>
        </p:txBody>
      </p:sp>
      <p:sp>
        <p:nvSpPr>
          <p:cNvPr id="4" name="Slide Number Placeholder 3"/>
          <p:cNvSpPr>
            <a:spLocks noGrp="1"/>
          </p:cNvSpPr>
          <p:nvPr>
            <p:ph type="sldNum" sz="quarter" idx="10"/>
          </p:nvPr>
        </p:nvSpPr>
        <p:spPr/>
        <p:txBody>
          <a:bodyPr/>
          <a:lstStyle/>
          <a:p>
            <a:fld id="{429DDC88-28B3-714C-8711-1834D8CB6025}" type="slidenum">
              <a:rPr lang="en-US" smtClean="0"/>
              <a:t>18</a:t>
            </a:fld>
            <a:endParaRPr lang="en-US"/>
          </a:p>
        </p:txBody>
      </p:sp>
    </p:spTree>
    <p:extLst>
      <p:ext uri="{BB962C8B-B14F-4D97-AF65-F5344CB8AC3E}">
        <p14:creationId xmlns:p14="http://schemas.microsoft.com/office/powerpoint/2010/main" val="21442855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After the study has been approved by the IRB, complete an </a:t>
            </a:r>
            <a:r>
              <a:rPr lang="en-US" sz="1200" u="sng" kern="1200" dirty="0" smtClean="0">
                <a:solidFill>
                  <a:schemeClr val="tx1"/>
                </a:solidFill>
                <a:effectLst/>
                <a:latin typeface="+mn-lt"/>
                <a:ea typeface="+mn-ea"/>
                <a:cs typeface="+mn-cs"/>
                <a:hlinkClick r:id="rId3"/>
              </a:rPr>
              <a:t>Institutional Certification (IC) Memo</a:t>
            </a:r>
            <a:r>
              <a:rPr lang="en-US" sz="1200" kern="1200" dirty="0" smtClean="0">
                <a:solidFill>
                  <a:schemeClr val="tx1"/>
                </a:solidFill>
                <a:effectLst/>
                <a:latin typeface="+mn-lt"/>
                <a:ea typeface="+mn-ea"/>
                <a:cs typeface="+mn-cs"/>
              </a:rPr>
              <a:t> assuring that the IRB has certified that plans for the submission of human genomic data to the NIH meet the expectations of the GDS policy. Specifically, it assures that data collection protocols follow Federal Regulations protecting human research subjects; that data submission and sharing is consistent with the informed consent of the study participants; that consideration was given to risks to individual participants and their families associated with the shared data; that to the extent possible, consideration was given to risks to groups or populations associated with the shared data and that the PI’s plans of de-identifying data sets is consistent with the GDS policy.</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29DDC88-28B3-714C-8711-1834D8CB6025}" type="slidenum">
              <a:rPr lang="en-US" smtClean="0"/>
              <a:t>19</a:t>
            </a:fld>
            <a:endParaRPr lang="en-US"/>
          </a:p>
        </p:txBody>
      </p:sp>
    </p:spTree>
    <p:extLst>
      <p:ext uri="{BB962C8B-B14F-4D97-AF65-F5344CB8AC3E}">
        <p14:creationId xmlns:p14="http://schemas.microsoft.com/office/powerpoint/2010/main" val="21442855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what point does an intramural PI</a:t>
            </a:r>
            <a:r>
              <a:rPr lang="en-US" baseline="0" dirty="0" smtClean="0"/>
              <a:t> apply for an </a:t>
            </a:r>
            <a:r>
              <a:rPr lang="en-US" baseline="0" smtClean="0"/>
              <a:t>institutional certification?</a:t>
            </a:r>
            <a:endParaRPr lang="en-US"/>
          </a:p>
        </p:txBody>
      </p:sp>
      <p:sp>
        <p:nvSpPr>
          <p:cNvPr id="4" name="Slide Number Placeholder 3"/>
          <p:cNvSpPr>
            <a:spLocks noGrp="1"/>
          </p:cNvSpPr>
          <p:nvPr>
            <p:ph type="sldNum" sz="quarter" idx="10"/>
          </p:nvPr>
        </p:nvSpPr>
        <p:spPr/>
        <p:txBody>
          <a:bodyPr/>
          <a:lstStyle/>
          <a:p>
            <a:fld id="{429DDC88-28B3-714C-8711-1834D8CB6025}" type="slidenum">
              <a:rPr lang="en-US" smtClean="0"/>
              <a:t>20</a:t>
            </a:fld>
            <a:endParaRPr lang="en-US"/>
          </a:p>
        </p:txBody>
      </p:sp>
    </p:spTree>
    <p:extLst>
      <p:ext uri="{BB962C8B-B14F-4D97-AF65-F5344CB8AC3E}">
        <p14:creationId xmlns:p14="http://schemas.microsoft.com/office/powerpoint/2010/main" val="21442855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what point does an intramural PI</a:t>
            </a:r>
            <a:r>
              <a:rPr lang="en-US" baseline="0" dirty="0" smtClean="0"/>
              <a:t> apply for an </a:t>
            </a:r>
            <a:r>
              <a:rPr lang="en-US" baseline="0" smtClean="0"/>
              <a:t>institutional certification?</a:t>
            </a:r>
            <a:endParaRPr lang="en-US"/>
          </a:p>
        </p:txBody>
      </p:sp>
      <p:sp>
        <p:nvSpPr>
          <p:cNvPr id="4" name="Slide Number Placeholder 3"/>
          <p:cNvSpPr>
            <a:spLocks noGrp="1"/>
          </p:cNvSpPr>
          <p:nvPr>
            <p:ph type="sldNum" sz="quarter" idx="10"/>
          </p:nvPr>
        </p:nvSpPr>
        <p:spPr/>
        <p:txBody>
          <a:bodyPr/>
          <a:lstStyle/>
          <a:p>
            <a:fld id="{429DDC88-28B3-714C-8711-1834D8CB6025}" type="slidenum">
              <a:rPr lang="en-US" smtClean="0"/>
              <a:t>21</a:t>
            </a:fld>
            <a:endParaRPr lang="en-US"/>
          </a:p>
        </p:txBody>
      </p:sp>
    </p:spTree>
    <p:extLst>
      <p:ext uri="{BB962C8B-B14F-4D97-AF65-F5344CB8AC3E}">
        <p14:creationId xmlns:p14="http://schemas.microsoft.com/office/powerpoint/2010/main" val="21442855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what point does an intramural PI</a:t>
            </a:r>
            <a:r>
              <a:rPr lang="en-US" baseline="0" dirty="0" smtClean="0"/>
              <a:t> apply for an </a:t>
            </a:r>
            <a:r>
              <a:rPr lang="en-US" baseline="0" smtClean="0"/>
              <a:t>institutional certification?</a:t>
            </a:r>
            <a:endParaRPr lang="en-US"/>
          </a:p>
        </p:txBody>
      </p:sp>
      <p:sp>
        <p:nvSpPr>
          <p:cNvPr id="4" name="Slide Number Placeholder 3"/>
          <p:cNvSpPr>
            <a:spLocks noGrp="1"/>
          </p:cNvSpPr>
          <p:nvPr>
            <p:ph type="sldNum" sz="quarter" idx="10"/>
          </p:nvPr>
        </p:nvSpPr>
        <p:spPr/>
        <p:txBody>
          <a:bodyPr/>
          <a:lstStyle/>
          <a:p>
            <a:fld id="{429DDC88-28B3-714C-8711-1834D8CB6025}" type="slidenum">
              <a:rPr lang="en-US" smtClean="0"/>
              <a:t>22</a:t>
            </a:fld>
            <a:endParaRPr lang="en-US"/>
          </a:p>
        </p:txBody>
      </p:sp>
    </p:spTree>
    <p:extLst>
      <p:ext uri="{BB962C8B-B14F-4D97-AF65-F5344CB8AC3E}">
        <p14:creationId xmlns:p14="http://schemas.microsoft.com/office/powerpoint/2010/main" val="21442855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29DDC88-28B3-714C-8711-1834D8CB6025}" type="slidenum">
              <a:rPr lang="en-US" smtClean="0"/>
              <a:t>26</a:t>
            </a:fld>
            <a:endParaRPr lang="en-US"/>
          </a:p>
        </p:txBody>
      </p:sp>
    </p:spTree>
    <p:extLst>
      <p:ext uri="{BB962C8B-B14F-4D97-AF65-F5344CB8AC3E}">
        <p14:creationId xmlns:p14="http://schemas.microsoft.com/office/powerpoint/2010/main" val="29114410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5681118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056548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34200" y="0"/>
            <a:ext cx="17526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676400" y="0"/>
            <a:ext cx="5105400"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185964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489" y="137160"/>
            <a:ext cx="8229023" cy="914400"/>
          </a:xfrm>
          <a:prstGeom prst="rect">
            <a:avLst/>
          </a:prstGeom>
        </p:spPr>
        <p:txBody>
          <a:bodyPr anchor="t" anchorCtr="0">
            <a:normAutofit/>
          </a:bodyPr>
          <a:lstStyle>
            <a:lvl1pPr>
              <a:defRPr sz="3000"/>
            </a:lvl1pPr>
          </a:lstStyle>
          <a:p>
            <a:r>
              <a:rPr lang="en-US" dirty="0" smtClean="0"/>
              <a:t>Click to edit Master title style</a:t>
            </a:r>
            <a:endParaRPr lang="en-US" dirty="0"/>
          </a:p>
        </p:txBody>
      </p:sp>
      <p:sp>
        <p:nvSpPr>
          <p:cNvPr id="3" name="Slide Number Placeholder 2"/>
          <p:cNvSpPr>
            <a:spLocks noGrp="1"/>
          </p:cNvSpPr>
          <p:nvPr>
            <p:ph type="sldNum" sz="quarter" idx="10"/>
          </p:nvPr>
        </p:nvSpPr>
        <p:spPr>
          <a:xfrm>
            <a:off x="7897482" y="6492240"/>
            <a:ext cx="762000" cy="271463"/>
          </a:xfrm>
          <a:prstGeom prst="rect">
            <a:avLst/>
          </a:prstGeom>
        </p:spPr>
        <p:txBody>
          <a:bodyPr/>
          <a:lstStyle>
            <a:lvl1pPr>
              <a:defRPr/>
            </a:lvl1pPr>
          </a:lstStyle>
          <a:p>
            <a:fld id="{180833C8-13CC-4887-A298-D84AC4431485}" type="slidenum">
              <a:rPr lang="en-US" smtClean="0">
                <a:solidFill>
                  <a:srgbClr val="7C8F97">
                    <a:lumMod val="60000"/>
                    <a:lumOff val="40000"/>
                  </a:srgbClr>
                </a:solidFill>
              </a:rPr>
              <a:pPr/>
              <a:t>‹#›</a:t>
            </a:fld>
            <a:endParaRPr lang="en-US">
              <a:solidFill>
                <a:srgbClr val="7C8F97">
                  <a:lumMod val="60000"/>
                  <a:lumOff val="40000"/>
                </a:srgbClr>
              </a:solidFill>
            </a:endParaRPr>
          </a:p>
        </p:txBody>
      </p:sp>
    </p:spTree>
    <p:extLst>
      <p:ext uri="{BB962C8B-B14F-4D97-AF65-F5344CB8AC3E}">
        <p14:creationId xmlns:p14="http://schemas.microsoft.com/office/powerpoint/2010/main" val="38541952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006162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6549936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76400" y="1600200"/>
            <a:ext cx="34290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57800" y="1600200"/>
            <a:ext cx="34290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676767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692874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639377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06066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327531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840449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676400" y="0"/>
            <a:ext cx="70104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1676400" y="1600200"/>
            <a:ext cx="70104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rtl="0" eaLnBrk="1" fontAlgn="base" hangingPunct="1">
        <a:spcBef>
          <a:spcPct val="0"/>
        </a:spcBef>
        <a:spcAft>
          <a:spcPct val="0"/>
        </a:spcAft>
        <a:defRPr sz="3200" b="1">
          <a:solidFill>
            <a:schemeClr val="bg1"/>
          </a:solidFill>
          <a:latin typeface="+mj-lt"/>
          <a:ea typeface="+mj-ea"/>
          <a:cs typeface="+mj-cs"/>
        </a:defRPr>
      </a:lvl1pPr>
      <a:lvl2pPr algn="l" rtl="0" eaLnBrk="1" fontAlgn="base" hangingPunct="1">
        <a:spcBef>
          <a:spcPct val="0"/>
        </a:spcBef>
        <a:spcAft>
          <a:spcPct val="0"/>
        </a:spcAft>
        <a:defRPr sz="3200" b="1">
          <a:solidFill>
            <a:schemeClr val="bg1"/>
          </a:solidFill>
          <a:latin typeface="Arial Narrow" charset="0"/>
        </a:defRPr>
      </a:lvl2pPr>
      <a:lvl3pPr algn="l" rtl="0" eaLnBrk="1" fontAlgn="base" hangingPunct="1">
        <a:spcBef>
          <a:spcPct val="0"/>
        </a:spcBef>
        <a:spcAft>
          <a:spcPct val="0"/>
        </a:spcAft>
        <a:defRPr sz="3200" b="1">
          <a:solidFill>
            <a:schemeClr val="bg1"/>
          </a:solidFill>
          <a:latin typeface="Arial Narrow" charset="0"/>
        </a:defRPr>
      </a:lvl3pPr>
      <a:lvl4pPr algn="l" rtl="0" eaLnBrk="1" fontAlgn="base" hangingPunct="1">
        <a:spcBef>
          <a:spcPct val="0"/>
        </a:spcBef>
        <a:spcAft>
          <a:spcPct val="0"/>
        </a:spcAft>
        <a:defRPr sz="3200" b="1">
          <a:solidFill>
            <a:schemeClr val="bg1"/>
          </a:solidFill>
          <a:latin typeface="Arial Narrow" charset="0"/>
        </a:defRPr>
      </a:lvl4pPr>
      <a:lvl5pPr algn="l" rtl="0" eaLnBrk="1" fontAlgn="base" hangingPunct="1">
        <a:spcBef>
          <a:spcPct val="0"/>
        </a:spcBef>
        <a:spcAft>
          <a:spcPct val="0"/>
        </a:spcAft>
        <a:defRPr sz="3200" b="1">
          <a:solidFill>
            <a:schemeClr val="bg1"/>
          </a:solidFill>
          <a:latin typeface="Arial Narrow" charset="0"/>
        </a:defRPr>
      </a:lvl5pPr>
      <a:lvl6pPr marL="457200" algn="l" rtl="0" eaLnBrk="1" fontAlgn="base" hangingPunct="1">
        <a:spcBef>
          <a:spcPct val="0"/>
        </a:spcBef>
        <a:spcAft>
          <a:spcPct val="0"/>
        </a:spcAft>
        <a:defRPr sz="3200" b="1">
          <a:solidFill>
            <a:schemeClr val="bg1"/>
          </a:solidFill>
          <a:latin typeface="Arial Narrow" charset="0"/>
        </a:defRPr>
      </a:lvl6pPr>
      <a:lvl7pPr marL="914400" algn="l" rtl="0" eaLnBrk="1" fontAlgn="base" hangingPunct="1">
        <a:spcBef>
          <a:spcPct val="0"/>
        </a:spcBef>
        <a:spcAft>
          <a:spcPct val="0"/>
        </a:spcAft>
        <a:defRPr sz="3200" b="1">
          <a:solidFill>
            <a:schemeClr val="bg1"/>
          </a:solidFill>
          <a:latin typeface="Arial Narrow" charset="0"/>
        </a:defRPr>
      </a:lvl7pPr>
      <a:lvl8pPr marL="1371600" algn="l" rtl="0" eaLnBrk="1" fontAlgn="base" hangingPunct="1">
        <a:spcBef>
          <a:spcPct val="0"/>
        </a:spcBef>
        <a:spcAft>
          <a:spcPct val="0"/>
        </a:spcAft>
        <a:defRPr sz="3200" b="1">
          <a:solidFill>
            <a:schemeClr val="bg1"/>
          </a:solidFill>
          <a:latin typeface="Arial Narrow" charset="0"/>
        </a:defRPr>
      </a:lvl8pPr>
      <a:lvl9pPr marL="1828800" algn="l" rtl="0" eaLnBrk="1" fontAlgn="base" hangingPunct="1">
        <a:spcBef>
          <a:spcPct val="0"/>
        </a:spcBef>
        <a:spcAft>
          <a:spcPct val="0"/>
        </a:spcAft>
        <a:defRPr sz="3200" b="1">
          <a:solidFill>
            <a:schemeClr val="bg1"/>
          </a:solidFill>
          <a:latin typeface="Arial Narrow" charset="0"/>
        </a:defRPr>
      </a:lvl9pPr>
    </p:titleStyle>
    <p:bodyStyle>
      <a:lvl1pPr marL="342900" indent="-342900" algn="l" rtl="0" eaLnBrk="1" fontAlgn="base" hangingPunct="1">
        <a:spcBef>
          <a:spcPct val="20000"/>
        </a:spcBef>
        <a:spcAft>
          <a:spcPct val="0"/>
        </a:spcAft>
        <a:buClr>
          <a:srgbClr val="DF011B"/>
        </a:buClr>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lr>
          <a:srgbClr val="DF011B"/>
        </a:buClr>
        <a:buChar char="–"/>
        <a:defRPr sz="2800">
          <a:solidFill>
            <a:schemeClr val="tx1"/>
          </a:solidFill>
          <a:latin typeface="+mn-lt"/>
        </a:defRPr>
      </a:lvl2pPr>
      <a:lvl3pPr marL="1143000" indent="-228600" algn="l" rtl="0" eaLnBrk="1" fontAlgn="base" hangingPunct="1">
        <a:spcBef>
          <a:spcPct val="20000"/>
        </a:spcBef>
        <a:spcAft>
          <a:spcPct val="0"/>
        </a:spcAft>
        <a:buClr>
          <a:srgbClr val="DF011B"/>
        </a:buClr>
        <a:buChar char="•"/>
        <a:defRPr sz="2400">
          <a:solidFill>
            <a:schemeClr val="tx1"/>
          </a:solidFill>
          <a:latin typeface="+mn-lt"/>
        </a:defRPr>
      </a:lvl3pPr>
      <a:lvl4pPr marL="1600200" indent="-228600" algn="l" rtl="0" eaLnBrk="1" fontAlgn="base" hangingPunct="1">
        <a:spcBef>
          <a:spcPct val="20000"/>
        </a:spcBef>
        <a:spcAft>
          <a:spcPct val="0"/>
        </a:spcAft>
        <a:buClr>
          <a:srgbClr val="DF011B"/>
        </a:buClr>
        <a:buChar char="–"/>
        <a:defRPr sz="2000">
          <a:solidFill>
            <a:schemeClr val="tx1"/>
          </a:solidFill>
          <a:latin typeface="+mn-lt"/>
        </a:defRPr>
      </a:lvl4pPr>
      <a:lvl5pPr marL="2057400" indent="-228600" algn="l" rtl="0" eaLnBrk="1" fontAlgn="base" hangingPunct="1">
        <a:spcBef>
          <a:spcPct val="20000"/>
        </a:spcBef>
        <a:spcAft>
          <a:spcPct val="0"/>
        </a:spcAft>
        <a:buClr>
          <a:srgbClr val="DF011B"/>
        </a:buClr>
        <a:buChar char="»"/>
        <a:defRPr sz="2000">
          <a:solidFill>
            <a:schemeClr val="tx1"/>
          </a:solidFill>
          <a:latin typeface="+mn-lt"/>
        </a:defRPr>
      </a:lvl5pPr>
      <a:lvl6pPr marL="2514600" indent="-228600" algn="l" rtl="0" eaLnBrk="1" fontAlgn="base" hangingPunct="1">
        <a:spcBef>
          <a:spcPct val="20000"/>
        </a:spcBef>
        <a:spcAft>
          <a:spcPct val="0"/>
        </a:spcAft>
        <a:buClr>
          <a:srgbClr val="DF011B"/>
        </a:buClr>
        <a:buChar char="»"/>
        <a:defRPr sz="2000">
          <a:solidFill>
            <a:schemeClr val="tx1"/>
          </a:solidFill>
          <a:latin typeface="+mn-lt"/>
        </a:defRPr>
      </a:lvl6pPr>
      <a:lvl7pPr marL="2971800" indent="-228600" algn="l" rtl="0" eaLnBrk="1" fontAlgn="base" hangingPunct="1">
        <a:spcBef>
          <a:spcPct val="20000"/>
        </a:spcBef>
        <a:spcAft>
          <a:spcPct val="0"/>
        </a:spcAft>
        <a:buClr>
          <a:srgbClr val="DF011B"/>
        </a:buClr>
        <a:buChar char="»"/>
        <a:defRPr sz="2000">
          <a:solidFill>
            <a:schemeClr val="tx1"/>
          </a:solidFill>
          <a:latin typeface="+mn-lt"/>
        </a:defRPr>
      </a:lvl7pPr>
      <a:lvl8pPr marL="3429000" indent="-228600" algn="l" rtl="0" eaLnBrk="1" fontAlgn="base" hangingPunct="1">
        <a:spcBef>
          <a:spcPct val="20000"/>
        </a:spcBef>
        <a:spcAft>
          <a:spcPct val="0"/>
        </a:spcAft>
        <a:buClr>
          <a:srgbClr val="DF011B"/>
        </a:buClr>
        <a:buChar char="»"/>
        <a:defRPr sz="2000">
          <a:solidFill>
            <a:schemeClr val="tx1"/>
          </a:solidFill>
          <a:latin typeface="+mn-lt"/>
        </a:defRPr>
      </a:lvl8pPr>
      <a:lvl9pPr marL="3886200" indent="-228600" algn="l" rtl="0" eaLnBrk="1" fontAlgn="base" hangingPunct="1">
        <a:spcBef>
          <a:spcPct val="20000"/>
        </a:spcBef>
        <a:spcAft>
          <a:spcPct val="0"/>
        </a:spcAft>
        <a:buClr>
          <a:srgbClr val="DF011B"/>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www.cancer.gov/grants-training/grants-management/nci-policies/genomic-data%23policy" TargetMode="External"/><Relationship Id="rId4" Type="http://schemas.openxmlformats.org/officeDocument/2006/relationships/hyperlink" Target="http://bit.ly/CCR_GDS" TargetMode="External"/><Relationship Id="rId1" Type="http://schemas.openxmlformats.org/officeDocument/2006/relationships/slideLayout" Target="../slideLayouts/slideLayout2.xml"/><Relationship Id="rId2" Type="http://schemas.openxmlformats.org/officeDocument/2006/relationships/hyperlink" Target="https://gds.nih.gov/"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package" Target="../embeddings/Microsoft_Word_Document1.docx"/><Relationship Id="rId5" Type="http://schemas.openxmlformats.org/officeDocument/2006/relationships/image" Target="../media/image2.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535519"/>
            <a:ext cx="7772400" cy="1470025"/>
          </a:xfrm>
        </p:spPr>
        <p:txBody>
          <a:bodyPr>
            <a:normAutofit/>
          </a:bodyPr>
          <a:lstStyle/>
          <a:p>
            <a:pPr algn="ctr"/>
            <a:r>
              <a:rPr lang="en-US" b="1" dirty="0" smtClean="0">
                <a:solidFill>
                  <a:schemeClr val="tx1"/>
                </a:solidFill>
              </a:rPr>
              <a:t>NIH Genomic Data Sharing (GDS) Policy</a:t>
            </a:r>
            <a:endParaRPr lang="en-US" b="1" u="sng" dirty="0">
              <a:solidFill>
                <a:schemeClr val="tx1"/>
              </a:solidFill>
            </a:endParaRPr>
          </a:p>
        </p:txBody>
      </p:sp>
      <p:sp>
        <p:nvSpPr>
          <p:cNvPr id="3" name="Subtitle 2"/>
          <p:cNvSpPr>
            <a:spLocks noGrp="1"/>
          </p:cNvSpPr>
          <p:nvPr>
            <p:ph type="subTitle" idx="1"/>
          </p:nvPr>
        </p:nvSpPr>
        <p:spPr>
          <a:xfrm>
            <a:off x="1371600" y="4259257"/>
            <a:ext cx="7772400" cy="1187245"/>
          </a:xfrm>
        </p:spPr>
        <p:txBody>
          <a:bodyPr/>
          <a:lstStyle/>
          <a:p>
            <a:r>
              <a:rPr lang="en-US" dirty="0" smtClean="0"/>
              <a:t>Kathleen Calzone, PhD, RN, APNG, FAAN</a:t>
            </a:r>
          </a:p>
          <a:p>
            <a:r>
              <a:rPr lang="en-US" dirty="0" smtClean="0"/>
              <a:t>Anjan Purkayastha, PhD</a:t>
            </a:r>
          </a:p>
          <a:p>
            <a:r>
              <a:rPr lang="en-US" dirty="0" smtClean="0"/>
              <a:t>December 2, 2015</a:t>
            </a:r>
            <a:endParaRPr lang="en-US" dirty="0"/>
          </a:p>
        </p:txBody>
      </p:sp>
    </p:spTree>
    <p:extLst>
      <p:ext uri="{BB962C8B-B14F-4D97-AF65-F5344CB8AC3E}">
        <p14:creationId xmlns:p14="http://schemas.microsoft.com/office/powerpoint/2010/main" val="421144668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7162" y="280469"/>
            <a:ext cx="7786838" cy="560939"/>
          </a:xfrm>
        </p:spPr>
        <p:txBody>
          <a:bodyPr>
            <a:normAutofit fontScale="90000"/>
          </a:bodyPr>
          <a:lstStyle/>
          <a:p>
            <a:pPr algn="ctr"/>
            <a:r>
              <a:rPr lang="en-US" sz="3200" b="1" dirty="0" smtClean="0">
                <a:effectLst>
                  <a:outerShdw blurRad="38100" dist="38100" dir="2700000" algn="tl">
                    <a:srgbClr val="000000">
                      <a:alpha val="43137"/>
                    </a:srgbClr>
                  </a:outerShdw>
                </a:effectLst>
              </a:rPr>
              <a:t>Shareable Data: Additional Criteria</a:t>
            </a:r>
            <a:endParaRPr lang="en-US" sz="3200" b="1" dirty="0">
              <a:effectLst>
                <a:outerShdw blurRad="38100" dist="38100" dir="2700000" algn="tl">
                  <a:srgbClr val="000000">
                    <a:alpha val="43137"/>
                  </a:srgbClr>
                </a:outerShdw>
              </a:effectLst>
            </a:endParaRPr>
          </a:p>
        </p:txBody>
      </p:sp>
      <p:sp>
        <p:nvSpPr>
          <p:cNvPr id="5" name="TextBox 4"/>
          <p:cNvSpPr txBox="1"/>
          <p:nvPr/>
        </p:nvSpPr>
        <p:spPr>
          <a:xfrm>
            <a:off x="1447800" y="3039430"/>
            <a:ext cx="7543800" cy="2554545"/>
          </a:xfrm>
          <a:prstGeom prst="rect">
            <a:avLst/>
          </a:prstGeom>
          <a:noFill/>
          <a:ln>
            <a:solidFill>
              <a:schemeClr val="tx1"/>
            </a:solidFill>
          </a:ln>
        </p:spPr>
        <p:txBody>
          <a:bodyPr wrap="square" rtlCol="0">
            <a:spAutoFit/>
          </a:bodyPr>
          <a:lstStyle/>
          <a:p>
            <a:r>
              <a:rPr lang="en-US" sz="2000" b="1" dirty="0">
                <a:latin typeface="+mn-lt"/>
              </a:rPr>
              <a:t>Examples of </a:t>
            </a:r>
            <a:r>
              <a:rPr lang="en-US" sz="2000" b="1" dirty="0" smtClean="0">
                <a:latin typeface="+mn-lt"/>
              </a:rPr>
              <a:t>smaller-scale projects </a:t>
            </a:r>
            <a:r>
              <a:rPr lang="en-US" sz="2000" b="1" dirty="0">
                <a:latin typeface="+mn-lt"/>
              </a:rPr>
              <a:t>that the NCI anticipates data sharing for (regardless of study design) include, but are not limited to:</a:t>
            </a:r>
            <a:endParaRPr lang="en-US" sz="2000" dirty="0" smtClean="0">
              <a:effectLst/>
              <a:latin typeface="+mn-lt"/>
            </a:endParaRPr>
          </a:p>
          <a:p>
            <a:r>
              <a:rPr lang="en-US" sz="2000" b="1" dirty="0">
                <a:latin typeface="+mn-lt"/>
              </a:rPr>
              <a:t> </a:t>
            </a:r>
            <a:endParaRPr lang="en-US" sz="2000" dirty="0" smtClean="0">
              <a:effectLst/>
              <a:latin typeface="+mn-lt"/>
            </a:endParaRPr>
          </a:p>
          <a:p>
            <a:pPr marL="342900" lvl="0" indent="-342900">
              <a:buClr>
                <a:srgbClr val="FF0000"/>
              </a:buClr>
              <a:buSzPct val="150000"/>
              <a:buFont typeface="Wingdings" charset="2"/>
              <a:buChar char="ü"/>
            </a:pPr>
            <a:r>
              <a:rPr lang="en-US" sz="2000" dirty="0">
                <a:latin typeface="+mn-lt"/>
              </a:rPr>
              <a:t>Projects examining </a:t>
            </a:r>
            <a:r>
              <a:rPr lang="en-US" sz="2000" b="1" dirty="0">
                <a:latin typeface="+mn-lt"/>
              </a:rPr>
              <a:t>rare cancers </a:t>
            </a:r>
            <a:r>
              <a:rPr lang="en-US" sz="2000" dirty="0">
                <a:latin typeface="+mn-lt"/>
              </a:rPr>
              <a:t>or </a:t>
            </a:r>
            <a:r>
              <a:rPr lang="en-US" sz="2000" b="1" dirty="0">
                <a:latin typeface="+mn-lt"/>
              </a:rPr>
              <a:t>rare cancer related outcomes</a:t>
            </a:r>
            <a:r>
              <a:rPr lang="en-US" sz="2000" dirty="0">
                <a:latin typeface="+mn-lt"/>
              </a:rPr>
              <a:t>, rare cancer subtypes</a:t>
            </a:r>
            <a:r>
              <a:rPr lang="en-US" sz="2000" dirty="0" smtClean="0">
                <a:latin typeface="+mn-lt"/>
              </a:rPr>
              <a:t>.</a:t>
            </a:r>
          </a:p>
          <a:p>
            <a:pPr lvl="0"/>
            <a:endParaRPr lang="en-US" sz="2000" dirty="0" smtClean="0">
              <a:effectLst/>
              <a:latin typeface="+mn-lt"/>
            </a:endParaRPr>
          </a:p>
          <a:p>
            <a:pPr marL="342900" lvl="0" indent="-342900">
              <a:buClr>
                <a:srgbClr val="FF0000"/>
              </a:buClr>
              <a:buSzPct val="150000"/>
              <a:buFont typeface="Wingdings" charset="2"/>
              <a:buChar char="ü"/>
            </a:pPr>
            <a:r>
              <a:rPr lang="en-US" sz="2000" dirty="0">
                <a:latin typeface="+mn-lt"/>
              </a:rPr>
              <a:t>Projects focusing on </a:t>
            </a:r>
            <a:r>
              <a:rPr lang="en-US" sz="2000" b="1" dirty="0">
                <a:latin typeface="+mn-lt"/>
              </a:rPr>
              <a:t>under-studied populations</a:t>
            </a:r>
            <a:r>
              <a:rPr lang="en-US" sz="2000" dirty="0">
                <a:latin typeface="+mn-lt"/>
              </a:rPr>
              <a:t>.</a:t>
            </a:r>
            <a:endParaRPr lang="en-US" sz="2000" dirty="0" smtClean="0">
              <a:effectLst/>
              <a:latin typeface="+mn-lt"/>
            </a:endParaRPr>
          </a:p>
          <a:p>
            <a:endParaRPr lang="en-US" sz="2000" dirty="0" smtClean="0">
              <a:effectLst/>
              <a:latin typeface="+mn-lt"/>
            </a:endParaRPr>
          </a:p>
        </p:txBody>
      </p:sp>
      <p:sp>
        <p:nvSpPr>
          <p:cNvPr id="4" name="TextBox 3"/>
          <p:cNvSpPr txBox="1"/>
          <p:nvPr/>
        </p:nvSpPr>
        <p:spPr>
          <a:xfrm>
            <a:off x="1447800" y="1457673"/>
            <a:ext cx="7543800" cy="1323439"/>
          </a:xfrm>
          <a:prstGeom prst="rect">
            <a:avLst/>
          </a:prstGeom>
          <a:noFill/>
          <a:ln>
            <a:solidFill>
              <a:schemeClr val="tx1"/>
            </a:solidFill>
          </a:ln>
        </p:spPr>
        <p:txBody>
          <a:bodyPr wrap="square" rtlCol="0">
            <a:spAutoFit/>
          </a:bodyPr>
          <a:lstStyle/>
          <a:p>
            <a:r>
              <a:rPr lang="en-US" sz="2000" b="1" dirty="0" smtClean="0"/>
              <a:t>Based on NIH IC priorities, GDS policy may apply to smaller data-sets</a:t>
            </a:r>
            <a:r>
              <a:rPr lang="en-US" sz="2000" b="1" dirty="0" smtClean="0">
                <a:latin typeface="+mn-lt"/>
              </a:rPr>
              <a:t>:</a:t>
            </a:r>
          </a:p>
          <a:p>
            <a:pPr marL="342900" indent="-342900">
              <a:buClr>
                <a:srgbClr val="FF0000"/>
              </a:buClr>
              <a:buFont typeface="Wingdings" charset="2"/>
              <a:buChar char="ü"/>
            </a:pPr>
            <a:r>
              <a:rPr lang="en-US" sz="2000" dirty="0" smtClean="0">
                <a:latin typeface="+mn-lt"/>
              </a:rPr>
              <a:t>State of science</a:t>
            </a:r>
          </a:p>
          <a:p>
            <a:pPr marL="342900" indent="-342900">
              <a:buClr>
                <a:srgbClr val="FF0000"/>
              </a:buClr>
              <a:buFont typeface="Wingdings" charset="2"/>
              <a:buChar char="ü"/>
            </a:pPr>
            <a:r>
              <a:rPr lang="en-US" sz="2000" dirty="0" smtClean="0">
                <a:latin typeface="+mn-lt"/>
              </a:rPr>
              <a:t>NCI’s programmatic priorities</a:t>
            </a:r>
          </a:p>
          <a:p>
            <a:pPr marL="342900" indent="-342900">
              <a:buClr>
                <a:srgbClr val="FF0000"/>
              </a:buClr>
              <a:buFont typeface="Wingdings" charset="2"/>
              <a:buChar char="ü"/>
            </a:pPr>
            <a:r>
              <a:rPr lang="en-US" sz="2000" dirty="0" smtClean="0">
                <a:latin typeface="+mn-lt"/>
              </a:rPr>
              <a:t>Utility of data to research community</a:t>
            </a:r>
            <a:endParaRPr lang="en-US" sz="2000" dirty="0">
              <a:latin typeface="+mn-lt"/>
            </a:endParaRPr>
          </a:p>
        </p:txBody>
      </p:sp>
      <p:sp>
        <p:nvSpPr>
          <p:cNvPr id="6" name="TextBox 5"/>
          <p:cNvSpPr txBox="1"/>
          <p:nvPr/>
        </p:nvSpPr>
        <p:spPr>
          <a:xfrm>
            <a:off x="1447800" y="5881695"/>
            <a:ext cx="7543800" cy="400110"/>
          </a:xfrm>
          <a:prstGeom prst="rect">
            <a:avLst/>
          </a:prstGeom>
          <a:noFill/>
          <a:ln>
            <a:solidFill>
              <a:schemeClr val="tx1"/>
            </a:solidFill>
          </a:ln>
        </p:spPr>
        <p:txBody>
          <a:bodyPr wrap="square" rtlCol="0">
            <a:spAutoFit/>
          </a:bodyPr>
          <a:lstStyle/>
          <a:p>
            <a:pPr marL="342900" indent="-342900">
              <a:buClr>
                <a:srgbClr val="FF0000"/>
              </a:buClr>
              <a:buFont typeface="Wingdings" charset="2"/>
              <a:buChar char="ü"/>
            </a:pPr>
            <a:r>
              <a:rPr lang="en-US" sz="2000" dirty="0" smtClean="0">
                <a:latin typeface="+mn-lt"/>
              </a:rPr>
              <a:t>Journal(s) may require data sharing before publishing your manuscript</a:t>
            </a:r>
          </a:p>
        </p:txBody>
      </p:sp>
    </p:spTree>
    <p:extLst>
      <p:ext uri="{BB962C8B-B14F-4D97-AF65-F5344CB8AC3E}">
        <p14:creationId xmlns:p14="http://schemas.microsoft.com/office/powerpoint/2010/main" val="403468435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3200" b="1" dirty="0" smtClean="0">
                <a:effectLst>
                  <a:outerShdw blurRad="38100" dist="38100" dir="2700000" algn="tl">
                    <a:srgbClr val="000000">
                      <a:alpha val="43137"/>
                    </a:srgbClr>
                  </a:outerShdw>
                </a:effectLst>
              </a:rPr>
              <a:t>Examples of Research Outside the Scope of the GDS Policy</a:t>
            </a:r>
            <a:endParaRPr lang="en-US" sz="32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600200" y="2524583"/>
            <a:ext cx="7315200" cy="2172101"/>
          </a:xfrm>
          <a:ln>
            <a:solidFill>
              <a:schemeClr val="tx1"/>
            </a:solidFill>
          </a:ln>
        </p:spPr>
        <p:txBody>
          <a:bodyPr>
            <a:normAutofit/>
          </a:bodyPr>
          <a:lstStyle/>
          <a:p>
            <a:pPr marL="0" indent="0">
              <a:buNone/>
            </a:pPr>
            <a:r>
              <a:rPr lang="en-US" sz="2400" dirty="0" smtClean="0"/>
              <a:t>Examples </a:t>
            </a:r>
            <a:r>
              <a:rPr lang="en-US" sz="2400" dirty="0"/>
              <a:t>of </a:t>
            </a:r>
            <a:r>
              <a:rPr lang="en-US" sz="2400" dirty="0" smtClean="0"/>
              <a:t>projects outside </a:t>
            </a:r>
            <a:r>
              <a:rPr lang="en-US" sz="2400" dirty="0"/>
              <a:t>the Policy’s scope include, but are not limited to, </a:t>
            </a:r>
            <a:r>
              <a:rPr lang="en-US" sz="2400" dirty="0" smtClean="0"/>
              <a:t>those </a:t>
            </a:r>
            <a:r>
              <a:rPr lang="en-US" sz="2400" dirty="0"/>
              <a:t>that do not meet the criteria in the above examples and involve</a:t>
            </a:r>
            <a:r>
              <a:rPr lang="en-US" sz="2400" dirty="0" smtClean="0"/>
              <a:t>:</a:t>
            </a:r>
            <a:endParaRPr lang="en-US" sz="2400" dirty="0" smtClean="0">
              <a:effectLst/>
            </a:endParaRPr>
          </a:p>
          <a:p>
            <a:pPr lvl="0">
              <a:buFont typeface="Lucida Grande"/>
              <a:buChar char="X"/>
            </a:pPr>
            <a:r>
              <a:rPr lang="en-US" sz="2400" dirty="0"/>
              <a:t>Instrument calibration exercises.</a:t>
            </a:r>
            <a:endParaRPr lang="en-US" sz="2400" dirty="0" smtClean="0">
              <a:effectLst/>
            </a:endParaRPr>
          </a:p>
          <a:p>
            <a:pPr lvl="0">
              <a:buFont typeface="Lucida Grande"/>
              <a:buChar char="X"/>
            </a:pPr>
            <a:r>
              <a:rPr lang="en-US" sz="2400" dirty="0"/>
              <a:t>Statistical or technical methods development.</a:t>
            </a:r>
            <a:endParaRPr lang="en-US" sz="2400" dirty="0" smtClean="0">
              <a:effectLst/>
            </a:endParaRPr>
          </a:p>
          <a:p>
            <a:endParaRPr lang="en-US" sz="2000" dirty="0"/>
          </a:p>
        </p:txBody>
      </p:sp>
    </p:spTree>
    <p:extLst>
      <p:ext uri="{BB962C8B-B14F-4D97-AF65-F5344CB8AC3E}">
        <p14:creationId xmlns:p14="http://schemas.microsoft.com/office/powerpoint/2010/main" val="355044428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404261"/>
            <a:ext cx="7772400" cy="654512"/>
          </a:xfrm>
        </p:spPr>
        <p:txBody>
          <a:bodyPr>
            <a:normAutofit fontScale="90000"/>
          </a:bodyPr>
          <a:lstStyle/>
          <a:p>
            <a:pPr algn="ctr"/>
            <a:r>
              <a:rPr lang="en-US" sz="3200" b="1" dirty="0" smtClean="0">
                <a:effectLst>
                  <a:outerShdw blurRad="38100" dist="38100" dir="2700000" algn="tl">
                    <a:srgbClr val="000000">
                      <a:alpha val="43137"/>
                    </a:srgbClr>
                  </a:outerShdw>
                </a:effectLst>
              </a:rPr>
              <a:t>Genomic Data Sharing versus Human Data Sharing Policies: Similarities and Differences</a:t>
            </a:r>
            <a:r>
              <a:rPr lang="en-US" sz="3200" dirty="0" smtClean="0"/>
              <a:t/>
            </a:r>
            <a:br>
              <a:rPr lang="en-US" sz="3200" dirty="0" smtClean="0"/>
            </a:br>
            <a:endParaRPr lang="en-US" sz="3200" dirty="0"/>
          </a:p>
        </p:txBody>
      </p:sp>
      <p:graphicFrame>
        <p:nvGraphicFramePr>
          <p:cNvPr id="4" name="Table 3"/>
          <p:cNvGraphicFramePr>
            <a:graphicFrameLocks noGrp="1"/>
          </p:cNvGraphicFramePr>
          <p:nvPr>
            <p:extLst>
              <p:ext uri="{D42A27DB-BD31-4B8C-83A1-F6EECF244321}">
                <p14:modId xmlns:p14="http://schemas.microsoft.com/office/powerpoint/2010/main" val="986264918"/>
              </p:ext>
            </p:extLst>
          </p:nvPr>
        </p:nvGraphicFramePr>
        <p:xfrm>
          <a:off x="1487103" y="1601804"/>
          <a:ext cx="7353702" cy="4490720"/>
        </p:xfrm>
        <a:graphic>
          <a:graphicData uri="http://schemas.openxmlformats.org/drawingml/2006/table">
            <a:tbl>
              <a:tblPr firstRow="1" bandRow="1">
                <a:tableStyleId>{5202B0CA-FC54-4496-8BCA-5EF66A818D29}</a:tableStyleId>
              </a:tblPr>
              <a:tblGrid>
                <a:gridCol w="1843238"/>
                <a:gridCol w="2743200"/>
                <a:gridCol w="2767264"/>
              </a:tblGrid>
              <a:tr h="37084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GDS</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HDS</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dirty="0" smtClean="0"/>
                        <a:t>Implementation Date</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8/31/2015</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10/1/2015</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dirty="0" smtClean="0"/>
                        <a:t>Scope</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Large</a:t>
                      </a:r>
                      <a:r>
                        <a:rPr lang="en-US" baseline="0" dirty="0" smtClean="0"/>
                        <a:t> scale genomic data in the NIH Extramural and Intramural Research Programs</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dk1"/>
                          </a:solidFill>
                          <a:latin typeface="+mn-lt"/>
                          <a:ea typeface="+mn-ea"/>
                          <a:cs typeface="+mn-cs"/>
                        </a:rPr>
                        <a:t>All human data in the NIH Intramural Research Program at the time of pre-research scientific review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dirty="0" smtClean="0"/>
                        <a:t>Data Sharing Plan</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Required</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Required</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dirty="0" smtClean="0"/>
                        <a:t>Exceptions</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Infrastructure for approval in place</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Not established</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dirty="0" smtClean="0"/>
                        <a:t>Databases for Submission</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Established</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Not specified</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dirty="0" smtClean="0"/>
                        <a:t>Protocol</a:t>
                      </a:r>
                      <a:r>
                        <a:rPr lang="en-US" baseline="0" dirty="0" smtClean="0"/>
                        <a:t> and </a:t>
                      </a:r>
                      <a:r>
                        <a:rPr lang="en-US" dirty="0" smtClean="0"/>
                        <a:t>Consent</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Protocol and consent language </a:t>
                      </a:r>
                      <a:r>
                        <a:rPr lang="en-US" baseline="0" dirty="0" smtClean="0"/>
                        <a:t>approved by IRB.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Protocol language</a:t>
                      </a:r>
                      <a:r>
                        <a:rPr lang="en-US" baseline="0" dirty="0" smtClean="0"/>
                        <a:t> approved by IRB.  </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44373141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59293" y="4406900"/>
            <a:ext cx="6935420" cy="1362075"/>
          </a:xfrm>
        </p:spPr>
        <p:txBody>
          <a:bodyPr/>
          <a:lstStyle/>
          <a:p>
            <a:pPr algn="ctr"/>
            <a:r>
              <a:rPr lang="en-US" b="0" cap="none" dirty="0" smtClean="0">
                <a:solidFill>
                  <a:schemeClr val="tx1"/>
                </a:solidFill>
              </a:rPr>
              <a:t>Data Standards</a:t>
            </a:r>
            <a:endParaRPr lang="en-US" b="0" cap="none" dirty="0">
              <a:solidFill>
                <a:schemeClr val="tx1"/>
              </a:solidFill>
            </a:endParaRPr>
          </a:p>
        </p:txBody>
      </p:sp>
      <p:sp>
        <p:nvSpPr>
          <p:cNvPr id="5" name="Text Placeholder 4"/>
          <p:cNvSpPr>
            <a:spLocks noGrp="1"/>
          </p:cNvSpPr>
          <p:nvPr>
            <p:ph type="body" idx="1"/>
          </p:nvPr>
        </p:nvSpPr>
        <p:spPr>
          <a:xfrm>
            <a:off x="1270535" y="2646831"/>
            <a:ext cx="7757962" cy="1299527"/>
          </a:xfrm>
        </p:spPr>
        <p:txBody>
          <a:bodyPr/>
          <a:lstStyle/>
          <a:p>
            <a:pPr algn="ctr"/>
            <a:r>
              <a:rPr lang="en-US" sz="4400" b="1" dirty="0" smtClean="0"/>
              <a:t>GDS Policy</a:t>
            </a:r>
            <a:endParaRPr lang="en-US" sz="4400" b="1" dirty="0"/>
          </a:p>
        </p:txBody>
      </p:sp>
    </p:spTree>
    <p:extLst>
      <p:ext uri="{BB962C8B-B14F-4D97-AF65-F5344CB8AC3E}">
        <p14:creationId xmlns:p14="http://schemas.microsoft.com/office/powerpoint/2010/main" val="66370987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6787" y="211756"/>
            <a:ext cx="7777213" cy="778189"/>
          </a:xfrm>
        </p:spPr>
        <p:txBody>
          <a:bodyPr>
            <a:normAutofit/>
          </a:bodyPr>
          <a:lstStyle/>
          <a:p>
            <a:pPr algn="ctr"/>
            <a:r>
              <a:rPr lang="en-US" sz="2900" b="1" dirty="0">
                <a:effectLst>
                  <a:outerShdw blurRad="38100" dist="38100" dir="2700000" algn="tl">
                    <a:srgbClr val="000000">
                      <a:alpha val="43137"/>
                    </a:srgbClr>
                  </a:outerShdw>
                </a:effectLst>
              </a:rPr>
              <a:t>Minimal </a:t>
            </a:r>
            <a:r>
              <a:rPr lang="en-US" sz="2900" b="1" dirty="0" smtClean="0">
                <a:effectLst>
                  <a:outerShdw blurRad="38100" dist="38100" dir="2700000" algn="tl">
                    <a:srgbClr val="000000">
                      <a:alpha val="43137"/>
                    </a:srgbClr>
                  </a:outerShdw>
                </a:effectLst>
              </a:rPr>
              <a:t>Information </a:t>
            </a:r>
            <a:r>
              <a:rPr lang="en-US" sz="2900" dirty="0">
                <a:effectLst>
                  <a:outerShdw blurRad="38100" dist="38100" dir="2700000" algn="tl">
                    <a:srgbClr val="000000">
                      <a:alpha val="43137"/>
                    </a:srgbClr>
                  </a:outerShdw>
                </a:effectLst>
              </a:rPr>
              <a:t>G</a:t>
            </a:r>
            <a:r>
              <a:rPr lang="en-US" sz="2900" b="1" dirty="0" smtClean="0">
                <a:effectLst>
                  <a:outerShdw blurRad="38100" dist="38100" dir="2700000" algn="tl">
                    <a:srgbClr val="000000">
                      <a:alpha val="43137"/>
                    </a:srgbClr>
                  </a:outerShdw>
                </a:effectLst>
              </a:rPr>
              <a:t>uidelines</a:t>
            </a:r>
            <a:r>
              <a:rPr lang="en-US" sz="2900" dirty="0" smtClean="0">
                <a:effectLst>
                  <a:outerShdw blurRad="38100" dist="38100" dir="2700000" algn="tl">
                    <a:srgbClr val="000000">
                      <a:alpha val="43137"/>
                    </a:srgbClr>
                  </a:outerShdw>
                </a:effectLst>
              </a:rPr>
              <a:t> </a:t>
            </a:r>
            <a:endParaRPr lang="en-US" sz="29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366787" y="989945"/>
            <a:ext cx="7632836" cy="4770044"/>
          </a:xfrm>
          <a:ln>
            <a:noFill/>
          </a:ln>
        </p:spPr>
        <p:txBody>
          <a:bodyPr>
            <a:noAutofit/>
          </a:bodyPr>
          <a:lstStyle/>
          <a:p>
            <a:pPr lvl="0">
              <a:buClrTx/>
            </a:pPr>
            <a:r>
              <a:rPr lang="en-US" sz="2400" dirty="0"/>
              <a:t>Data metadata around the experiment or study and annotations that are necessary to reproduce any published table or analysis must be included with genomic data submissions.  This includes all relevant study design, materials and methods, and analytic methods.  </a:t>
            </a:r>
            <a:endParaRPr lang="en-US" sz="2400" dirty="0" smtClean="0"/>
          </a:p>
          <a:p>
            <a:pPr marL="0" lvl="0" indent="0">
              <a:buClrTx/>
              <a:buNone/>
            </a:pPr>
            <a:endParaRPr lang="en-US" sz="2400" dirty="0"/>
          </a:p>
          <a:p>
            <a:pPr lvl="0">
              <a:buClrTx/>
            </a:pPr>
            <a:r>
              <a:rPr lang="en-US" sz="2400" dirty="0"/>
              <a:t>The specimen acquisition and experimental procedures as well as the data processing and analysis methods (such as alignment algorithms, software versions, etc.) are required with data submission. </a:t>
            </a:r>
            <a:endParaRPr lang="en-US" sz="2400" dirty="0" smtClean="0"/>
          </a:p>
          <a:p>
            <a:pPr marL="0" lvl="0" indent="0">
              <a:buClrTx/>
              <a:buNone/>
            </a:pPr>
            <a:endParaRPr lang="en-US" sz="2400" dirty="0"/>
          </a:p>
          <a:p>
            <a:pPr>
              <a:buClrTx/>
            </a:pPr>
            <a:r>
              <a:rPr lang="en-US" sz="2400" dirty="0"/>
              <a:t>Data pertinent to the interpretation of genomic data—such as associated phenotype data (</a:t>
            </a:r>
            <a:r>
              <a:rPr lang="en-US" sz="2400" i="1" dirty="0"/>
              <a:t>e.g.</a:t>
            </a:r>
            <a:r>
              <a:rPr lang="en-US" sz="2400" dirty="0"/>
              <a:t>, clinical information), exposure data, relevant metadata, and descriptive information (</a:t>
            </a:r>
            <a:r>
              <a:rPr lang="en-US" sz="2400" i="1" dirty="0"/>
              <a:t>e.g.</a:t>
            </a:r>
            <a:r>
              <a:rPr lang="en-US" sz="2400" dirty="0"/>
              <a:t>, protocols or methodologies used)—are expected to be shared. </a:t>
            </a:r>
          </a:p>
        </p:txBody>
      </p:sp>
    </p:spTree>
    <p:extLst>
      <p:ext uri="{BB962C8B-B14F-4D97-AF65-F5344CB8AC3E}">
        <p14:creationId xmlns:p14="http://schemas.microsoft.com/office/powerpoint/2010/main" val="179513810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7244" y="271913"/>
            <a:ext cx="7786838" cy="914400"/>
          </a:xfrm>
        </p:spPr>
        <p:txBody>
          <a:bodyPr>
            <a:noAutofit/>
          </a:bodyPr>
          <a:lstStyle/>
          <a:p>
            <a:pPr algn="ctr"/>
            <a:r>
              <a:rPr lang="en-US" sz="2900" b="1" dirty="0" smtClean="0">
                <a:effectLst>
                  <a:outerShdw blurRad="38100" dist="38100" dir="2700000" algn="tl">
                    <a:srgbClr val="000000">
                      <a:alpha val="43137"/>
                    </a:srgbClr>
                  </a:outerShdw>
                </a:effectLst>
              </a:rPr>
              <a:t>Human and Non-Human </a:t>
            </a:r>
            <a:r>
              <a:rPr lang="en-US" sz="2900" b="1" dirty="0">
                <a:effectLst>
                  <a:outerShdw blurRad="38100" dist="38100" dir="2700000" algn="tl">
                    <a:srgbClr val="000000">
                      <a:alpha val="43137"/>
                    </a:srgbClr>
                  </a:outerShdw>
                </a:effectLst>
              </a:rPr>
              <a:t>G</a:t>
            </a:r>
            <a:r>
              <a:rPr lang="en-US" sz="2900" b="1" dirty="0" smtClean="0">
                <a:effectLst>
                  <a:outerShdw blurRad="38100" dist="38100" dir="2700000" algn="tl">
                    <a:srgbClr val="000000">
                      <a:alpha val="43137"/>
                    </a:srgbClr>
                  </a:outerShdw>
                </a:effectLst>
              </a:rPr>
              <a:t>enomic Data Repositories</a:t>
            </a:r>
            <a:endParaRPr lang="en-US" sz="2900" b="1" dirty="0">
              <a:effectLst>
                <a:outerShdw blurRad="38100" dist="38100" dir="2700000" algn="tl">
                  <a:srgbClr val="000000">
                    <a:alpha val="43137"/>
                  </a:srgbClr>
                </a:outerShdw>
              </a:effectLst>
            </a:endParaRPr>
          </a:p>
        </p:txBody>
      </p:sp>
      <p:sp>
        <p:nvSpPr>
          <p:cNvPr id="3" name="Oval 2"/>
          <p:cNvSpPr/>
          <p:nvPr/>
        </p:nvSpPr>
        <p:spPr>
          <a:xfrm>
            <a:off x="1279695" y="1756291"/>
            <a:ext cx="5212780" cy="4811208"/>
          </a:xfrm>
          <a:prstGeom prst="ellipse">
            <a:avLst/>
          </a:prstGeom>
          <a:noFill/>
          <a:ln>
            <a:solidFill>
              <a:schemeClr val="tx1">
                <a:lumMod val="95000"/>
                <a:lumOff val="5000"/>
              </a:schemeClr>
            </a:solidFill>
          </a:ln>
        </p:spPr>
        <p:style>
          <a:lnRef idx="1">
            <a:schemeClr val="accent1"/>
          </a:lnRef>
          <a:fillRef idx="3">
            <a:schemeClr val="accent1"/>
          </a:fillRef>
          <a:effectRef idx="2">
            <a:schemeClr val="accent1"/>
          </a:effectRef>
          <a:fontRef idx="minor">
            <a:schemeClr val="lt1"/>
          </a:fontRef>
        </p:style>
        <p:txBody>
          <a:bodyPr rtlCol="0" anchor="ctr"/>
          <a:lstStyle/>
          <a:p>
            <a:endParaRPr lang="en-US" dirty="0" smtClean="0">
              <a:solidFill>
                <a:schemeClr val="tx1"/>
              </a:solidFill>
            </a:endParaRPr>
          </a:p>
        </p:txBody>
      </p:sp>
      <p:sp>
        <p:nvSpPr>
          <p:cNvPr id="4" name="TextBox 3"/>
          <p:cNvSpPr txBox="1"/>
          <p:nvPr/>
        </p:nvSpPr>
        <p:spPr>
          <a:xfrm>
            <a:off x="1753864" y="2904572"/>
            <a:ext cx="1085848" cy="369332"/>
          </a:xfrm>
          <a:prstGeom prst="rect">
            <a:avLst/>
          </a:prstGeom>
          <a:noFill/>
        </p:spPr>
        <p:txBody>
          <a:bodyPr wrap="square" rtlCol="0">
            <a:spAutoFit/>
          </a:bodyPr>
          <a:lstStyle/>
          <a:p>
            <a:r>
              <a:rPr lang="en-US" b="1" dirty="0" err="1" smtClean="0">
                <a:solidFill>
                  <a:srgbClr val="FF0000"/>
                </a:solidFill>
              </a:rPr>
              <a:t>dbGaP</a:t>
            </a:r>
            <a:endParaRPr lang="en-US" b="1" dirty="0">
              <a:solidFill>
                <a:srgbClr val="FF0000"/>
              </a:solidFill>
            </a:endParaRPr>
          </a:p>
        </p:txBody>
      </p:sp>
      <p:sp>
        <p:nvSpPr>
          <p:cNvPr id="5" name="TextBox 4"/>
          <p:cNvSpPr txBox="1"/>
          <p:nvPr/>
        </p:nvSpPr>
        <p:spPr>
          <a:xfrm>
            <a:off x="4298045" y="3878982"/>
            <a:ext cx="1485900" cy="369332"/>
          </a:xfrm>
          <a:prstGeom prst="rect">
            <a:avLst/>
          </a:prstGeom>
          <a:noFill/>
        </p:spPr>
        <p:txBody>
          <a:bodyPr wrap="square" rtlCol="0">
            <a:spAutoFit/>
          </a:bodyPr>
          <a:lstStyle/>
          <a:p>
            <a:endParaRPr lang="en-US" dirty="0"/>
          </a:p>
        </p:txBody>
      </p:sp>
      <p:sp>
        <p:nvSpPr>
          <p:cNvPr id="6" name="TextBox 5"/>
          <p:cNvSpPr txBox="1"/>
          <p:nvPr/>
        </p:nvSpPr>
        <p:spPr>
          <a:xfrm>
            <a:off x="5055282" y="4386813"/>
            <a:ext cx="1728787" cy="369332"/>
          </a:xfrm>
          <a:prstGeom prst="rect">
            <a:avLst/>
          </a:prstGeom>
          <a:noFill/>
        </p:spPr>
        <p:txBody>
          <a:bodyPr wrap="square" rtlCol="0">
            <a:spAutoFit/>
          </a:bodyPr>
          <a:lstStyle/>
          <a:p>
            <a:endParaRPr lang="en-US" dirty="0"/>
          </a:p>
        </p:txBody>
      </p:sp>
      <p:sp>
        <p:nvSpPr>
          <p:cNvPr id="11" name="TextBox 10"/>
          <p:cNvSpPr txBox="1"/>
          <p:nvPr/>
        </p:nvSpPr>
        <p:spPr>
          <a:xfrm>
            <a:off x="1432394" y="4109813"/>
            <a:ext cx="1728787" cy="646331"/>
          </a:xfrm>
          <a:prstGeom prst="rect">
            <a:avLst/>
          </a:prstGeom>
          <a:noFill/>
        </p:spPr>
        <p:txBody>
          <a:bodyPr wrap="square" rtlCol="0">
            <a:spAutoFit/>
          </a:bodyPr>
          <a:lstStyle/>
          <a:p>
            <a:r>
              <a:rPr lang="en-US" dirty="0" smtClean="0"/>
              <a:t>Cancer Genome Hub</a:t>
            </a:r>
            <a:endParaRPr lang="en-US" dirty="0"/>
          </a:p>
        </p:txBody>
      </p:sp>
      <p:sp>
        <p:nvSpPr>
          <p:cNvPr id="12" name="TextBox 11"/>
          <p:cNvSpPr txBox="1"/>
          <p:nvPr/>
        </p:nvSpPr>
        <p:spPr>
          <a:xfrm>
            <a:off x="1400175" y="1169252"/>
            <a:ext cx="2414588" cy="461665"/>
          </a:xfrm>
          <a:prstGeom prst="rect">
            <a:avLst/>
          </a:prstGeom>
          <a:noFill/>
        </p:spPr>
        <p:txBody>
          <a:bodyPr wrap="square" rtlCol="0">
            <a:spAutoFit/>
          </a:bodyPr>
          <a:lstStyle/>
          <a:p>
            <a:r>
              <a:rPr lang="en-US" sz="2400" dirty="0" smtClean="0"/>
              <a:t>Human studies</a:t>
            </a:r>
            <a:endParaRPr lang="en-US" sz="2400" dirty="0"/>
          </a:p>
        </p:txBody>
      </p:sp>
      <p:sp>
        <p:nvSpPr>
          <p:cNvPr id="13" name="TextBox 12"/>
          <p:cNvSpPr txBox="1"/>
          <p:nvPr/>
        </p:nvSpPr>
        <p:spPr>
          <a:xfrm>
            <a:off x="6729412" y="1107482"/>
            <a:ext cx="2414588" cy="830997"/>
          </a:xfrm>
          <a:prstGeom prst="rect">
            <a:avLst/>
          </a:prstGeom>
          <a:noFill/>
        </p:spPr>
        <p:txBody>
          <a:bodyPr wrap="square" rtlCol="0">
            <a:spAutoFit/>
          </a:bodyPr>
          <a:lstStyle/>
          <a:p>
            <a:r>
              <a:rPr lang="en-US" sz="2400" dirty="0" smtClean="0"/>
              <a:t>Non-human studies</a:t>
            </a:r>
            <a:endParaRPr lang="en-US" sz="2400" dirty="0"/>
          </a:p>
        </p:txBody>
      </p:sp>
      <p:sp>
        <p:nvSpPr>
          <p:cNvPr id="15" name="Oval 14"/>
          <p:cNvSpPr/>
          <p:nvPr/>
        </p:nvSpPr>
        <p:spPr>
          <a:xfrm>
            <a:off x="2945718" y="1768577"/>
            <a:ext cx="6224076" cy="4811208"/>
          </a:xfrm>
          <a:prstGeom prst="ellipse">
            <a:avLst/>
          </a:prstGeom>
          <a:noFill/>
          <a:ln>
            <a:solidFill>
              <a:schemeClr val="tx1">
                <a:lumMod val="95000"/>
                <a:lumOff val="5000"/>
              </a:schemeClr>
            </a:solidFill>
          </a:ln>
        </p:spPr>
        <p:style>
          <a:lnRef idx="1">
            <a:schemeClr val="accent1"/>
          </a:lnRef>
          <a:fillRef idx="3">
            <a:schemeClr val="accent1"/>
          </a:fillRef>
          <a:effectRef idx="2">
            <a:schemeClr val="accent1"/>
          </a:effectRef>
          <a:fontRef idx="minor">
            <a:schemeClr val="lt1"/>
          </a:fontRef>
        </p:style>
        <p:txBody>
          <a:bodyPr rtlCol="0" anchor="ctr"/>
          <a:lstStyle/>
          <a:p>
            <a:endParaRPr lang="en-US" dirty="0" smtClean="0">
              <a:solidFill>
                <a:schemeClr val="tx1"/>
              </a:solidFill>
            </a:endParaRPr>
          </a:p>
        </p:txBody>
      </p:sp>
      <p:sp>
        <p:nvSpPr>
          <p:cNvPr id="17" name="TextBox 16"/>
          <p:cNvSpPr txBox="1"/>
          <p:nvPr/>
        </p:nvSpPr>
        <p:spPr>
          <a:xfrm>
            <a:off x="3933046" y="2360820"/>
            <a:ext cx="1739291" cy="646331"/>
          </a:xfrm>
          <a:prstGeom prst="rect">
            <a:avLst/>
          </a:prstGeom>
          <a:noFill/>
        </p:spPr>
        <p:txBody>
          <a:bodyPr wrap="none" rtlCol="0">
            <a:spAutoFit/>
          </a:bodyPr>
          <a:lstStyle/>
          <a:p>
            <a:r>
              <a:rPr lang="en-US" b="1" dirty="0" smtClean="0">
                <a:solidFill>
                  <a:srgbClr val="FF0000"/>
                </a:solidFill>
              </a:rPr>
              <a:t>Gene Expression </a:t>
            </a:r>
          </a:p>
          <a:p>
            <a:r>
              <a:rPr lang="en-US" b="1" dirty="0" smtClean="0">
                <a:solidFill>
                  <a:srgbClr val="FF0000"/>
                </a:solidFill>
              </a:rPr>
              <a:t>Omnibus (GEO</a:t>
            </a:r>
            <a:r>
              <a:rPr lang="en-US" dirty="0" smtClean="0"/>
              <a:t>)</a:t>
            </a:r>
            <a:endParaRPr lang="en-US" dirty="0"/>
          </a:p>
        </p:txBody>
      </p:sp>
      <p:sp>
        <p:nvSpPr>
          <p:cNvPr id="20" name="TextBox 19"/>
          <p:cNvSpPr txBox="1"/>
          <p:nvPr/>
        </p:nvSpPr>
        <p:spPr>
          <a:xfrm>
            <a:off x="6448025" y="5613622"/>
            <a:ext cx="1700212" cy="369332"/>
          </a:xfrm>
          <a:prstGeom prst="rect">
            <a:avLst/>
          </a:prstGeom>
          <a:noFill/>
        </p:spPr>
        <p:txBody>
          <a:bodyPr wrap="square" rtlCol="0">
            <a:spAutoFit/>
          </a:bodyPr>
          <a:lstStyle/>
          <a:p>
            <a:r>
              <a:rPr lang="en-US" dirty="0" err="1" smtClean="0"/>
              <a:t>WormBase</a:t>
            </a:r>
            <a:endParaRPr lang="en-US" dirty="0"/>
          </a:p>
        </p:txBody>
      </p:sp>
      <p:sp>
        <p:nvSpPr>
          <p:cNvPr id="21" name="TextBox 20"/>
          <p:cNvSpPr txBox="1"/>
          <p:nvPr/>
        </p:nvSpPr>
        <p:spPr>
          <a:xfrm>
            <a:off x="6784069" y="4493515"/>
            <a:ext cx="1871663" cy="646331"/>
          </a:xfrm>
          <a:prstGeom prst="rect">
            <a:avLst/>
          </a:prstGeom>
          <a:noFill/>
        </p:spPr>
        <p:txBody>
          <a:bodyPr wrap="square" rtlCol="0">
            <a:spAutoFit/>
          </a:bodyPr>
          <a:lstStyle/>
          <a:p>
            <a:r>
              <a:rPr lang="en-US" dirty="0" err="1" smtClean="0"/>
              <a:t>Zebrafish</a:t>
            </a:r>
            <a:r>
              <a:rPr lang="en-US" dirty="0" smtClean="0"/>
              <a:t> Model (ZFIN)</a:t>
            </a:r>
            <a:endParaRPr lang="en-US" dirty="0"/>
          </a:p>
        </p:txBody>
      </p:sp>
      <p:sp>
        <p:nvSpPr>
          <p:cNvPr id="23" name="TextBox 22"/>
          <p:cNvSpPr txBox="1"/>
          <p:nvPr/>
        </p:nvSpPr>
        <p:spPr>
          <a:xfrm>
            <a:off x="6615307" y="3273904"/>
            <a:ext cx="2800350" cy="646331"/>
          </a:xfrm>
          <a:prstGeom prst="rect">
            <a:avLst/>
          </a:prstGeom>
          <a:noFill/>
        </p:spPr>
        <p:txBody>
          <a:bodyPr wrap="square" rtlCol="0">
            <a:spAutoFit/>
          </a:bodyPr>
          <a:lstStyle/>
          <a:p>
            <a:r>
              <a:rPr lang="en-US" dirty="0" smtClean="0"/>
              <a:t>Mouse Genomic Informatics (MGI)</a:t>
            </a:r>
            <a:endParaRPr lang="en-US" dirty="0"/>
          </a:p>
        </p:txBody>
      </p:sp>
      <p:sp>
        <p:nvSpPr>
          <p:cNvPr id="29" name="TextBox 28"/>
          <p:cNvSpPr txBox="1"/>
          <p:nvPr/>
        </p:nvSpPr>
        <p:spPr>
          <a:xfrm>
            <a:off x="3987125" y="3890546"/>
            <a:ext cx="1053870" cy="646331"/>
          </a:xfrm>
          <a:prstGeom prst="rect">
            <a:avLst/>
          </a:prstGeom>
          <a:noFill/>
        </p:spPr>
        <p:txBody>
          <a:bodyPr wrap="square" rtlCol="0">
            <a:spAutoFit/>
          </a:bodyPr>
          <a:lstStyle/>
          <a:p>
            <a:r>
              <a:rPr lang="en-US" dirty="0" smtClean="0"/>
              <a:t>Array Express</a:t>
            </a:r>
            <a:endParaRPr lang="en-US" dirty="0"/>
          </a:p>
        </p:txBody>
      </p:sp>
      <p:sp>
        <p:nvSpPr>
          <p:cNvPr id="30" name="TextBox 29"/>
          <p:cNvSpPr txBox="1"/>
          <p:nvPr/>
        </p:nvSpPr>
        <p:spPr>
          <a:xfrm>
            <a:off x="2930507" y="3912862"/>
            <a:ext cx="1071103" cy="646331"/>
          </a:xfrm>
          <a:prstGeom prst="rect">
            <a:avLst/>
          </a:prstGeom>
          <a:noFill/>
        </p:spPr>
        <p:txBody>
          <a:bodyPr wrap="square" rtlCol="0">
            <a:spAutoFit/>
          </a:bodyPr>
          <a:lstStyle/>
          <a:p>
            <a:r>
              <a:rPr lang="en-US" dirty="0" smtClean="0"/>
              <a:t>Trace Archive</a:t>
            </a:r>
            <a:endParaRPr lang="en-US" dirty="0"/>
          </a:p>
        </p:txBody>
      </p:sp>
      <p:sp>
        <p:nvSpPr>
          <p:cNvPr id="32" name="TextBox 31"/>
          <p:cNvSpPr txBox="1"/>
          <p:nvPr/>
        </p:nvSpPr>
        <p:spPr>
          <a:xfrm>
            <a:off x="3290776" y="4678181"/>
            <a:ext cx="2493169" cy="369332"/>
          </a:xfrm>
          <a:prstGeom prst="rect">
            <a:avLst/>
          </a:prstGeom>
          <a:noFill/>
        </p:spPr>
        <p:txBody>
          <a:bodyPr wrap="square" rtlCol="0">
            <a:spAutoFit/>
          </a:bodyPr>
          <a:lstStyle/>
          <a:p>
            <a:r>
              <a:rPr lang="en-US" b="1" dirty="0" smtClean="0">
                <a:solidFill>
                  <a:srgbClr val="FF0000"/>
                </a:solidFill>
              </a:rPr>
              <a:t>Sequence Read Archive</a:t>
            </a:r>
            <a:endParaRPr lang="en-US" b="1" dirty="0">
              <a:solidFill>
                <a:srgbClr val="FF0000"/>
              </a:solidFill>
            </a:endParaRPr>
          </a:p>
        </p:txBody>
      </p:sp>
      <p:sp>
        <p:nvSpPr>
          <p:cNvPr id="33" name="TextBox 32"/>
          <p:cNvSpPr txBox="1"/>
          <p:nvPr/>
        </p:nvSpPr>
        <p:spPr>
          <a:xfrm>
            <a:off x="5919676" y="2227329"/>
            <a:ext cx="2228562" cy="646331"/>
          </a:xfrm>
          <a:prstGeom prst="rect">
            <a:avLst/>
          </a:prstGeom>
          <a:noFill/>
        </p:spPr>
        <p:txBody>
          <a:bodyPr wrap="square" rtlCol="0">
            <a:spAutoFit/>
          </a:bodyPr>
          <a:lstStyle/>
          <a:p>
            <a:r>
              <a:rPr lang="en-US" dirty="0" smtClean="0"/>
              <a:t>Model Organism Databases</a:t>
            </a:r>
            <a:endParaRPr lang="en-US" dirty="0"/>
          </a:p>
        </p:txBody>
      </p:sp>
      <p:sp>
        <p:nvSpPr>
          <p:cNvPr id="35" name="TextBox 34"/>
          <p:cNvSpPr txBox="1"/>
          <p:nvPr/>
        </p:nvSpPr>
        <p:spPr>
          <a:xfrm>
            <a:off x="5143356" y="3989515"/>
            <a:ext cx="1828800" cy="369332"/>
          </a:xfrm>
          <a:prstGeom prst="rect">
            <a:avLst/>
          </a:prstGeom>
          <a:noFill/>
        </p:spPr>
        <p:txBody>
          <a:bodyPr wrap="square" rtlCol="0">
            <a:spAutoFit/>
          </a:bodyPr>
          <a:lstStyle/>
          <a:p>
            <a:r>
              <a:rPr lang="en-US" dirty="0" err="1" smtClean="0"/>
              <a:t>GenBank</a:t>
            </a:r>
            <a:endParaRPr lang="en-US" dirty="0"/>
          </a:p>
        </p:txBody>
      </p:sp>
      <p:sp>
        <p:nvSpPr>
          <p:cNvPr id="37" name="TextBox 36"/>
          <p:cNvSpPr txBox="1"/>
          <p:nvPr/>
        </p:nvSpPr>
        <p:spPr>
          <a:xfrm>
            <a:off x="5783945" y="3403209"/>
            <a:ext cx="1514186" cy="369332"/>
          </a:xfrm>
          <a:prstGeom prst="rect">
            <a:avLst/>
          </a:prstGeom>
          <a:noFill/>
        </p:spPr>
        <p:txBody>
          <a:bodyPr wrap="square" rtlCol="0">
            <a:spAutoFit/>
          </a:bodyPr>
          <a:lstStyle/>
          <a:p>
            <a:endParaRPr lang="en-US" dirty="0"/>
          </a:p>
        </p:txBody>
      </p:sp>
      <p:sp>
        <p:nvSpPr>
          <p:cNvPr id="41" name="TextBox 40"/>
          <p:cNvSpPr txBox="1"/>
          <p:nvPr/>
        </p:nvSpPr>
        <p:spPr>
          <a:xfrm>
            <a:off x="3912282" y="5066013"/>
            <a:ext cx="1871663" cy="923330"/>
          </a:xfrm>
          <a:prstGeom prst="rect">
            <a:avLst/>
          </a:prstGeom>
          <a:noFill/>
        </p:spPr>
        <p:txBody>
          <a:bodyPr wrap="square" rtlCol="0">
            <a:spAutoFit/>
          </a:bodyPr>
          <a:lstStyle/>
          <a:p>
            <a:r>
              <a:rPr lang="en-US" dirty="0" smtClean="0"/>
              <a:t>European Nucleotide Archive (ENA)</a:t>
            </a:r>
            <a:endParaRPr lang="en-US" dirty="0"/>
          </a:p>
        </p:txBody>
      </p:sp>
      <p:sp>
        <p:nvSpPr>
          <p:cNvPr id="42" name="TextBox 41"/>
          <p:cNvSpPr txBox="1"/>
          <p:nvPr/>
        </p:nvSpPr>
        <p:spPr>
          <a:xfrm flipH="1">
            <a:off x="3779098" y="3089238"/>
            <a:ext cx="1896642" cy="646331"/>
          </a:xfrm>
          <a:prstGeom prst="rect">
            <a:avLst/>
          </a:prstGeom>
          <a:noFill/>
        </p:spPr>
        <p:txBody>
          <a:bodyPr wrap="square" rtlCol="0">
            <a:spAutoFit/>
          </a:bodyPr>
          <a:lstStyle/>
          <a:p>
            <a:r>
              <a:rPr lang="en-US" dirty="0" smtClean="0"/>
              <a:t>DNA Data Bank of Japan (DDBJ)</a:t>
            </a:r>
            <a:endParaRPr lang="en-US" dirty="0"/>
          </a:p>
        </p:txBody>
      </p:sp>
      <p:sp>
        <p:nvSpPr>
          <p:cNvPr id="7" name="TextBox 6"/>
          <p:cNvSpPr txBox="1"/>
          <p:nvPr/>
        </p:nvSpPr>
        <p:spPr>
          <a:xfrm>
            <a:off x="1339779" y="6488668"/>
            <a:ext cx="2581156" cy="369332"/>
          </a:xfrm>
          <a:prstGeom prst="rect">
            <a:avLst/>
          </a:prstGeom>
          <a:noFill/>
        </p:spPr>
        <p:txBody>
          <a:bodyPr wrap="none" rtlCol="0">
            <a:spAutoFit/>
          </a:bodyPr>
          <a:lstStyle/>
          <a:p>
            <a:r>
              <a:rPr lang="en-US" dirty="0"/>
              <a:t>http://</a:t>
            </a:r>
            <a:r>
              <a:rPr lang="en-US" dirty="0" smtClean="0"/>
              <a:t>gds.nih.gov/02dr2.html</a:t>
            </a:r>
            <a:endParaRPr lang="en-US" dirty="0"/>
          </a:p>
        </p:txBody>
      </p:sp>
      <p:sp>
        <p:nvSpPr>
          <p:cNvPr id="9" name="TextBox 8"/>
          <p:cNvSpPr txBox="1"/>
          <p:nvPr/>
        </p:nvSpPr>
        <p:spPr>
          <a:xfrm>
            <a:off x="8741065" y="6101134"/>
            <a:ext cx="341760" cy="276999"/>
          </a:xfrm>
          <a:prstGeom prst="rect">
            <a:avLst/>
          </a:prstGeom>
          <a:noFill/>
        </p:spPr>
        <p:txBody>
          <a:bodyPr wrap="none" rtlCol="0">
            <a:spAutoFit/>
          </a:bodyPr>
          <a:lstStyle/>
          <a:p>
            <a:r>
              <a:rPr lang="en-US" sz="1200" dirty="0" smtClean="0"/>
              <a:t>19</a:t>
            </a:r>
            <a:endParaRPr lang="en-US" sz="1200" dirty="0"/>
          </a:p>
        </p:txBody>
      </p:sp>
    </p:spTree>
    <p:extLst>
      <p:ext uri="{BB962C8B-B14F-4D97-AF65-F5344CB8AC3E}">
        <p14:creationId xmlns:p14="http://schemas.microsoft.com/office/powerpoint/2010/main" val="42985047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59293" y="4086200"/>
            <a:ext cx="6935420" cy="1362075"/>
          </a:xfrm>
        </p:spPr>
        <p:txBody>
          <a:bodyPr/>
          <a:lstStyle/>
          <a:p>
            <a:pPr algn="ctr"/>
            <a:r>
              <a:rPr lang="en-US" b="0" cap="none" dirty="0" smtClean="0">
                <a:solidFill>
                  <a:schemeClr val="tx1"/>
                </a:solidFill>
              </a:rPr>
              <a:t>The Data Sharing Process</a:t>
            </a:r>
            <a:endParaRPr lang="en-US" b="0" cap="none" dirty="0">
              <a:solidFill>
                <a:schemeClr val="tx1"/>
              </a:solidFill>
            </a:endParaRPr>
          </a:p>
        </p:txBody>
      </p:sp>
      <p:sp>
        <p:nvSpPr>
          <p:cNvPr id="5" name="Text Placeholder 4"/>
          <p:cNvSpPr>
            <a:spLocks noGrp="1"/>
          </p:cNvSpPr>
          <p:nvPr>
            <p:ph type="body" idx="1"/>
          </p:nvPr>
        </p:nvSpPr>
        <p:spPr>
          <a:xfrm>
            <a:off x="1270535" y="2326131"/>
            <a:ext cx="7757962" cy="1299527"/>
          </a:xfrm>
        </p:spPr>
        <p:txBody>
          <a:bodyPr/>
          <a:lstStyle/>
          <a:p>
            <a:pPr algn="ctr"/>
            <a:r>
              <a:rPr lang="en-US" sz="4400" b="1" dirty="0" smtClean="0"/>
              <a:t>GDS Policy</a:t>
            </a:r>
            <a:endParaRPr lang="en-US" sz="4400" b="1" dirty="0"/>
          </a:p>
        </p:txBody>
      </p:sp>
    </p:spTree>
    <p:extLst>
      <p:ext uri="{BB962C8B-B14F-4D97-AF65-F5344CB8AC3E}">
        <p14:creationId xmlns:p14="http://schemas.microsoft.com/office/powerpoint/2010/main" val="163220062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5662" y="320063"/>
            <a:ext cx="7748338" cy="687439"/>
          </a:xfrm>
        </p:spPr>
        <p:txBody>
          <a:bodyPr>
            <a:noAutofit/>
          </a:bodyPr>
          <a:lstStyle/>
          <a:p>
            <a:pPr algn="ctr"/>
            <a:r>
              <a:rPr lang="en-US" sz="3200" b="1" dirty="0" smtClean="0">
                <a:effectLst>
                  <a:outerShdw blurRad="38100" dist="38100" dir="2700000" algn="tl">
                    <a:srgbClr val="000000">
                      <a:alpha val="43137"/>
                    </a:srgbClr>
                  </a:outerShdw>
                </a:effectLst>
              </a:rPr>
              <a:t>Key Documents: Genomic Data Sharing Plan (GDSP)</a:t>
            </a:r>
            <a:r>
              <a:rPr lang="en-US" sz="3200" b="1" dirty="0" smtClean="0"/>
              <a:t/>
            </a:r>
            <a:br>
              <a:rPr lang="en-US" sz="3200" b="1" dirty="0" smtClean="0"/>
            </a:br>
            <a:endParaRPr lang="en-US" sz="3200" b="1" dirty="0"/>
          </a:p>
        </p:txBody>
      </p:sp>
      <p:sp>
        <p:nvSpPr>
          <p:cNvPr id="5" name="TextBox 4"/>
          <p:cNvSpPr txBox="1"/>
          <p:nvPr/>
        </p:nvSpPr>
        <p:spPr>
          <a:xfrm>
            <a:off x="1395663" y="1007502"/>
            <a:ext cx="7456474" cy="6032421"/>
          </a:xfrm>
          <a:prstGeom prst="rect">
            <a:avLst/>
          </a:prstGeom>
          <a:noFill/>
          <a:ln>
            <a:noFill/>
          </a:ln>
        </p:spPr>
        <p:txBody>
          <a:bodyPr wrap="square" rtlCol="0">
            <a:spAutoFit/>
          </a:bodyPr>
          <a:lstStyle/>
          <a:p>
            <a:r>
              <a:rPr lang="en-US" sz="2400" b="1" dirty="0"/>
              <a:t>The NCI expects that </a:t>
            </a:r>
            <a:r>
              <a:rPr lang="en-US" sz="2400" b="1" dirty="0" smtClean="0"/>
              <a:t>GDSPs </a:t>
            </a:r>
            <a:r>
              <a:rPr lang="en-US" sz="2400" b="1" dirty="0"/>
              <a:t>will be collected and reviewed at earliest time-point possible. </a:t>
            </a:r>
          </a:p>
          <a:p>
            <a:r>
              <a:rPr lang="en-US" sz="2400" dirty="0" smtClean="0"/>
              <a:t>Components of a GDSP</a:t>
            </a:r>
          </a:p>
          <a:p>
            <a:pPr marL="285750" indent="-285750">
              <a:buFont typeface="Arial" panose="020B0604020202020204" pitchFamily="34" charset="0"/>
              <a:buChar char="•"/>
            </a:pPr>
            <a:r>
              <a:rPr lang="en-US" sz="2000" dirty="0" smtClean="0"/>
              <a:t>Each </a:t>
            </a:r>
            <a:r>
              <a:rPr lang="en-US" sz="2000" dirty="0"/>
              <a:t>project/protocol requires a separate </a:t>
            </a:r>
            <a:r>
              <a:rPr lang="en-US" sz="2000" dirty="0" smtClean="0"/>
              <a:t>GDSP</a:t>
            </a:r>
          </a:p>
          <a:p>
            <a:pPr marL="285750" indent="-285750">
              <a:buFont typeface="Arial" panose="020B0604020202020204" pitchFamily="34" charset="0"/>
              <a:buChar char="•"/>
            </a:pPr>
            <a:r>
              <a:rPr lang="en-US" sz="2000" dirty="0" smtClean="0"/>
              <a:t>Elements </a:t>
            </a:r>
            <a:r>
              <a:rPr lang="en-US" sz="2000" dirty="0"/>
              <a:t>of a Genomic Data Sharing Plan consist of the following: </a:t>
            </a:r>
            <a:endParaRPr lang="en-US" sz="2000" dirty="0" smtClean="0"/>
          </a:p>
          <a:p>
            <a:pPr marL="742950" lvl="1" indent="-285750">
              <a:buFont typeface="Wingdings" panose="05000000000000000000" pitchFamily="2" charset="2"/>
              <a:buChar char="§"/>
            </a:pPr>
            <a:r>
              <a:rPr lang="en-US" dirty="0" smtClean="0"/>
              <a:t>Human and/or non-human</a:t>
            </a:r>
          </a:p>
          <a:p>
            <a:pPr marL="742950" lvl="1" indent="-285750">
              <a:buFont typeface="Wingdings" panose="05000000000000000000" pitchFamily="2" charset="2"/>
              <a:buChar char="§"/>
            </a:pPr>
            <a:r>
              <a:rPr lang="en-US" dirty="0" smtClean="0"/>
              <a:t>Project/protocol </a:t>
            </a:r>
            <a:r>
              <a:rPr lang="en-US" dirty="0"/>
              <a:t>Information </a:t>
            </a:r>
            <a:r>
              <a:rPr lang="en-US" dirty="0" smtClean="0"/>
              <a:t>including sample size</a:t>
            </a:r>
          </a:p>
          <a:p>
            <a:pPr marL="742950" lvl="1" indent="-285750">
              <a:buFont typeface="Wingdings" panose="05000000000000000000" pitchFamily="2" charset="2"/>
              <a:buChar char="§"/>
            </a:pPr>
            <a:r>
              <a:rPr lang="en-US" dirty="0" smtClean="0"/>
              <a:t>Sample and data types</a:t>
            </a:r>
          </a:p>
          <a:p>
            <a:pPr marL="742950" lvl="1" indent="-285750">
              <a:buFont typeface="Wingdings" panose="05000000000000000000" pitchFamily="2" charset="2"/>
              <a:buChar char="§"/>
            </a:pPr>
            <a:r>
              <a:rPr lang="en-US" dirty="0" smtClean="0"/>
              <a:t>Data </a:t>
            </a:r>
            <a:r>
              <a:rPr lang="en-US" dirty="0"/>
              <a:t>repository identified for submission </a:t>
            </a:r>
            <a:endParaRPr lang="en-US" dirty="0" smtClean="0"/>
          </a:p>
          <a:p>
            <a:pPr marL="742950" lvl="1" indent="-285750">
              <a:buFont typeface="Wingdings" panose="05000000000000000000" pitchFamily="2" charset="2"/>
              <a:buChar char="§"/>
            </a:pPr>
            <a:r>
              <a:rPr lang="en-US" dirty="0" smtClean="0"/>
              <a:t>Data </a:t>
            </a:r>
            <a:r>
              <a:rPr lang="en-US" dirty="0"/>
              <a:t>submission and release </a:t>
            </a:r>
            <a:r>
              <a:rPr lang="en-US" dirty="0" smtClean="0"/>
              <a:t>timeline</a:t>
            </a:r>
          </a:p>
          <a:p>
            <a:pPr marL="742950" lvl="1" indent="-285750">
              <a:buFont typeface="Wingdings" panose="05000000000000000000" pitchFamily="2" charset="2"/>
              <a:buChar char="§"/>
            </a:pPr>
            <a:r>
              <a:rPr lang="en-US" dirty="0" smtClean="0"/>
              <a:t>Data </a:t>
            </a:r>
            <a:r>
              <a:rPr lang="en-US" dirty="0"/>
              <a:t>use limitations </a:t>
            </a:r>
          </a:p>
          <a:p>
            <a:pPr marL="285750" indent="-285750">
              <a:buFont typeface="Arial" panose="020B0604020202020204" pitchFamily="34" charset="0"/>
              <a:buChar char="•"/>
            </a:pPr>
            <a:r>
              <a:rPr lang="en-US" sz="2000" dirty="0" smtClean="0"/>
              <a:t>For </a:t>
            </a:r>
            <a:r>
              <a:rPr lang="en-US" sz="2000" dirty="0"/>
              <a:t>studies involving human data, the additional elements below will be considered in the development of data sharing plans:</a:t>
            </a:r>
          </a:p>
          <a:p>
            <a:pPr marL="742950" lvl="1" indent="-285750">
              <a:buFont typeface="Wingdings" panose="05000000000000000000" pitchFamily="2" charset="2"/>
              <a:buChar char="§"/>
            </a:pPr>
            <a:r>
              <a:rPr lang="en-US" dirty="0" smtClean="0"/>
              <a:t>Research </a:t>
            </a:r>
            <a:r>
              <a:rPr lang="en-US" dirty="0"/>
              <a:t>participant informed consent [including </a:t>
            </a:r>
            <a:r>
              <a:rPr lang="en-US" dirty="0" smtClean="0"/>
              <a:t>(</a:t>
            </a:r>
            <a:r>
              <a:rPr lang="en-US" dirty="0"/>
              <a:t>IRB)] assessments of informed consent processes and consent documents with regard to broad data sharing and future research </a:t>
            </a:r>
            <a:r>
              <a:rPr lang="en-US" dirty="0" smtClean="0"/>
              <a:t>use</a:t>
            </a:r>
            <a:endParaRPr lang="en-US" dirty="0"/>
          </a:p>
          <a:p>
            <a:pPr marL="742950" lvl="1" indent="-285750">
              <a:buFont typeface="Wingdings" panose="05000000000000000000" pitchFamily="2" charset="2"/>
              <a:buChar char="§"/>
            </a:pPr>
            <a:r>
              <a:rPr lang="en-US" dirty="0" smtClean="0"/>
              <a:t>Participant </a:t>
            </a:r>
            <a:r>
              <a:rPr lang="en-US" dirty="0"/>
              <a:t>protection concerns for the particular study population (e.g., participant privacy or potential for group harm) or scientific design (e.g., isolated geographic population or small family studies).</a:t>
            </a:r>
          </a:p>
          <a:p>
            <a:endParaRPr lang="en-US" dirty="0" smtClean="0"/>
          </a:p>
        </p:txBody>
      </p:sp>
    </p:spTree>
    <p:extLst>
      <p:ext uri="{BB962C8B-B14F-4D97-AF65-F5344CB8AC3E}">
        <p14:creationId xmlns:p14="http://schemas.microsoft.com/office/powerpoint/2010/main" val="698304153"/>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7162" y="291773"/>
            <a:ext cx="7645717" cy="693962"/>
          </a:xfrm>
        </p:spPr>
        <p:txBody>
          <a:bodyPr>
            <a:noAutofit/>
          </a:bodyPr>
          <a:lstStyle/>
          <a:p>
            <a:pPr algn="ctr"/>
            <a:r>
              <a:rPr lang="en-US" sz="3200" b="1" dirty="0" smtClean="0">
                <a:effectLst>
                  <a:outerShdw blurRad="38100" dist="38100" dir="2700000" algn="tl">
                    <a:srgbClr val="000000">
                      <a:alpha val="43137"/>
                    </a:srgbClr>
                  </a:outerShdw>
                </a:effectLst>
              </a:rPr>
              <a:t>Genomic Data Sharing Plan</a:t>
            </a:r>
            <a:r>
              <a:rPr lang="en-US" sz="3200" b="1" dirty="0">
                <a:effectLst>
                  <a:outerShdw blurRad="38100" dist="38100" dir="2700000" algn="tl">
                    <a:srgbClr val="000000">
                      <a:alpha val="43137"/>
                    </a:srgbClr>
                  </a:outerShdw>
                </a:effectLst>
              </a:rPr>
              <a:t> </a:t>
            </a:r>
            <a:r>
              <a:rPr lang="en-US" sz="3200" b="1" dirty="0" smtClean="0">
                <a:effectLst>
                  <a:outerShdw blurRad="38100" dist="38100" dir="2700000" algn="tl">
                    <a:srgbClr val="000000">
                      <a:alpha val="43137"/>
                    </a:srgbClr>
                  </a:outerShdw>
                </a:effectLst>
              </a:rPr>
              <a:t>contd. </a:t>
            </a:r>
            <a:endParaRPr lang="en-US" sz="3200" b="1" dirty="0">
              <a:effectLst>
                <a:outerShdw blurRad="38100" dist="38100" dir="2700000" algn="tl">
                  <a:srgbClr val="000000">
                    <a:alpha val="43137"/>
                  </a:srgbClr>
                </a:outerShdw>
              </a:effectLst>
            </a:endParaRPr>
          </a:p>
        </p:txBody>
      </p:sp>
      <p:sp>
        <p:nvSpPr>
          <p:cNvPr id="5" name="TextBox 4"/>
          <p:cNvSpPr txBox="1"/>
          <p:nvPr/>
        </p:nvSpPr>
        <p:spPr>
          <a:xfrm>
            <a:off x="1507903" y="986083"/>
            <a:ext cx="7494975" cy="5909310"/>
          </a:xfrm>
          <a:prstGeom prst="rect">
            <a:avLst/>
          </a:prstGeom>
          <a:noFill/>
          <a:ln>
            <a:noFill/>
          </a:ln>
        </p:spPr>
        <p:txBody>
          <a:bodyPr wrap="square" rtlCol="0">
            <a:spAutoFit/>
          </a:bodyPr>
          <a:lstStyle/>
          <a:p>
            <a:pPr lvl="0"/>
            <a:r>
              <a:rPr lang="en-US" sz="2400" b="1" dirty="0" smtClean="0"/>
              <a:t>CCR SOP-RPS-21 </a:t>
            </a:r>
            <a:r>
              <a:rPr lang="en-US" sz="2400" b="1" dirty="0"/>
              <a:t>Establishing a Genomic Data Sharing </a:t>
            </a:r>
            <a:r>
              <a:rPr lang="en-US" sz="2400" b="1" dirty="0" smtClean="0"/>
              <a:t>Plan</a:t>
            </a:r>
          </a:p>
          <a:p>
            <a:pPr marL="342900" lvl="0" indent="-342900">
              <a:buFont typeface="Arial" panose="020B0604020202020204" pitchFamily="34" charset="0"/>
              <a:buChar char="•"/>
            </a:pPr>
            <a:r>
              <a:rPr lang="en-US" sz="2400" dirty="0" smtClean="0"/>
              <a:t>Details GDSP procedures</a:t>
            </a:r>
          </a:p>
          <a:p>
            <a:pPr marL="342900" lvl="0" indent="-342900">
              <a:buFont typeface="Arial" panose="020B0604020202020204" pitchFamily="34" charset="0"/>
              <a:buChar char="•"/>
            </a:pPr>
            <a:r>
              <a:rPr lang="en-US" sz="2400" dirty="0" smtClean="0"/>
              <a:t>Fillable GDSP form with electronic signature</a:t>
            </a:r>
          </a:p>
          <a:p>
            <a:pPr lvl="0"/>
            <a:endParaRPr lang="en-US" sz="2400" dirty="0" smtClean="0"/>
          </a:p>
          <a:p>
            <a:pPr lvl="0"/>
            <a:r>
              <a:rPr lang="en-US" sz="2400" dirty="0" smtClean="0"/>
              <a:t>The SD, </a:t>
            </a:r>
            <a:r>
              <a:rPr lang="en-US" sz="2400" dirty="0"/>
              <a:t>or their delegate, and GPA should review DSP at the earliest time point possible.  </a:t>
            </a:r>
            <a:endParaRPr lang="en-US" sz="2400" dirty="0" smtClean="0"/>
          </a:p>
          <a:p>
            <a:pPr marL="285750" lvl="0" indent="-285750">
              <a:buFont typeface="Arial"/>
              <a:buChar char="•"/>
            </a:pPr>
            <a:r>
              <a:rPr lang="en-US" sz="2400" b="1" dirty="0" smtClean="0"/>
              <a:t>Clinical Trial </a:t>
            </a:r>
            <a:r>
              <a:rPr lang="en-US" sz="2400" dirty="0" smtClean="0"/>
              <a:t>-The </a:t>
            </a:r>
            <a:r>
              <a:rPr lang="en-US" sz="2400" dirty="0"/>
              <a:t>DSP should be submitted to, and reviewed by, the SD (or delegate) and GPA at the time </a:t>
            </a:r>
            <a:r>
              <a:rPr lang="en-US" sz="2400" dirty="0" smtClean="0"/>
              <a:t>of IRB review and as approval is being made.</a:t>
            </a:r>
          </a:p>
          <a:p>
            <a:pPr marL="800100" lvl="1" indent="-342900">
              <a:buFont typeface="Wingdings" panose="05000000000000000000" pitchFamily="2" charset="2"/>
              <a:buChar char="§"/>
            </a:pPr>
            <a:r>
              <a:rPr lang="en-US" sz="2200" dirty="0" smtClean="0"/>
              <a:t>PSO working on study amendments for open protocols.</a:t>
            </a:r>
            <a:endParaRPr lang="en-US" sz="2200" dirty="0"/>
          </a:p>
          <a:p>
            <a:pPr marL="285750" indent="-285750">
              <a:buFont typeface="Arial"/>
              <a:buChar char="•"/>
            </a:pPr>
            <a:r>
              <a:rPr lang="en-US" sz="2400" b="1" dirty="0" smtClean="0"/>
              <a:t>Other Research </a:t>
            </a:r>
            <a:r>
              <a:rPr lang="en-US" sz="2400" dirty="0" smtClean="0"/>
              <a:t>– </a:t>
            </a:r>
            <a:r>
              <a:rPr lang="en-US" sz="2400" dirty="0"/>
              <a:t>The </a:t>
            </a:r>
            <a:r>
              <a:rPr lang="en-US" sz="2400" dirty="0" smtClean="0"/>
              <a:t>GDSP </a:t>
            </a:r>
            <a:r>
              <a:rPr lang="en-US" sz="2400" dirty="0"/>
              <a:t>should be submitted to, and reviewed </a:t>
            </a:r>
            <a:r>
              <a:rPr lang="en-US" sz="2400" dirty="0" smtClean="0"/>
              <a:t> by </a:t>
            </a:r>
            <a:r>
              <a:rPr lang="en-US" sz="2400" dirty="0"/>
              <a:t>the SD (or delegate) </a:t>
            </a:r>
            <a:r>
              <a:rPr lang="en-US" sz="2400" dirty="0" smtClean="0"/>
              <a:t>and GPA </a:t>
            </a:r>
            <a:r>
              <a:rPr lang="en-US" sz="2400" b="1" dirty="0" smtClean="0"/>
              <a:t>before funding decisions are made </a:t>
            </a:r>
            <a:r>
              <a:rPr lang="en-US" sz="2400" dirty="0" smtClean="0"/>
              <a:t>(Prospective Review) or </a:t>
            </a:r>
            <a:r>
              <a:rPr lang="en-US" sz="2400" b="1" dirty="0" smtClean="0"/>
              <a:t>prior </a:t>
            </a:r>
            <a:r>
              <a:rPr lang="en-US" sz="2400" b="1" dirty="0"/>
              <a:t>to data generation</a:t>
            </a:r>
            <a:r>
              <a:rPr lang="en-US" sz="2400" dirty="0"/>
              <a:t> </a:t>
            </a:r>
            <a:r>
              <a:rPr lang="en-US" sz="2400" dirty="0" smtClean="0"/>
              <a:t>(Retrospective Review).</a:t>
            </a:r>
          </a:p>
          <a:p>
            <a:pPr marL="800100" lvl="1" indent="-342900">
              <a:buFont typeface="Wingdings" panose="05000000000000000000" pitchFamily="2" charset="2"/>
              <a:buChar char="§"/>
            </a:pPr>
            <a:r>
              <a:rPr lang="en-US" sz="2200" dirty="0" smtClean="0"/>
              <a:t>Ongoing studies must submit a GDSP if </a:t>
            </a:r>
            <a:r>
              <a:rPr lang="en-US" sz="2200" b="1" dirty="0"/>
              <a:t>data generated on or after </a:t>
            </a:r>
            <a:r>
              <a:rPr lang="en-US" sz="2200" b="1" dirty="0">
                <a:solidFill>
                  <a:srgbClr val="FF0000"/>
                </a:solidFill>
              </a:rPr>
              <a:t>August 31, </a:t>
            </a:r>
            <a:r>
              <a:rPr lang="en-US" sz="2200" b="1" dirty="0" smtClean="0">
                <a:solidFill>
                  <a:srgbClr val="FF0000"/>
                </a:solidFill>
              </a:rPr>
              <a:t>2015.</a:t>
            </a:r>
            <a:endParaRPr lang="en-US" sz="2200" b="1" dirty="0"/>
          </a:p>
        </p:txBody>
      </p:sp>
    </p:spTree>
    <p:extLst>
      <p:ext uri="{BB962C8B-B14F-4D97-AF65-F5344CB8AC3E}">
        <p14:creationId xmlns:p14="http://schemas.microsoft.com/office/powerpoint/2010/main" val="170521189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5288" y="320164"/>
            <a:ext cx="7841346" cy="687439"/>
          </a:xfrm>
        </p:spPr>
        <p:txBody>
          <a:bodyPr>
            <a:noAutofit/>
          </a:bodyPr>
          <a:lstStyle/>
          <a:p>
            <a:pPr algn="ctr"/>
            <a:r>
              <a:rPr lang="en-US" sz="3200" b="1" dirty="0" smtClean="0">
                <a:effectLst>
                  <a:outerShdw blurRad="38100" dist="38100" dir="2700000" algn="tl">
                    <a:srgbClr val="000000">
                      <a:alpha val="43137"/>
                    </a:srgbClr>
                  </a:outerShdw>
                </a:effectLst>
              </a:rPr>
              <a:t>Key Documents: Institutional Certification </a:t>
            </a:r>
            <a:r>
              <a:rPr lang="en-US" sz="3200" b="1" dirty="0" smtClean="0"/>
              <a:t/>
            </a:r>
            <a:br>
              <a:rPr lang="en-US" sz="3200" b="1" dirty="0" smtClean="0"/>
            </a:br>
            <a:endParaRPr lang="en-US" sz="3200" b="1" dirty="0"/>
          </a:p>
        </p:txBody>
      </p:sp>
      <p:sp>
        <p:nvSpPr>
          <p:cNvPr id="3" name="Content Placeholder 2"/>
          <p:cNvSpPr>
            <a:spLocks noGrp="1"/>
          </p:cNvSpPr>
          <p:nvPr>
            <p:ph idx="1"/>
          </p:nvPr>
        </p:nvSpPr>
        <p:spPr>
          <a:xfrm>
            <a:off x="1405287" y="981776"/>
            <a:ext cx="7565457" cy="5876223"/>
          </a:xfrm>
          <a:ln>
            <a:noFill/>
          </a:ln>
        </p:spPr>
        <p:txBody>
          <a:bodyPr>
            <a:noAutofit/>
          </a:bodyPr>
          <a:lstStyle/>
          <a:p>
            <a:pPr lvl="0">
              <a:buClrTx/>
            </a:pPr>
            <a:r>
              <a:rPr lang="en-US" sz="2400" dirty="0" smtClean="0"/>
              <a:t>Institutional Certification (IC), assures </a:t>
            </a:r>
            <a:r>
              <a:rPr lang="en-US" sz="2400" dirty="0"/>
              <a:t>plans for the submission of human genomic data </a:t>
            </a:r>
            <a:r>
              <a:rPr lang="en-US" sz="2400" dirty="0" smtClean="0"/>
              <a:t>meet </a:t>
            </a:r>
            <a:r>
              <a:rPr lang="en-US" sz="2400" dirty="0"/>
              <a:t>the expectations of the Genomic Data Sharing Policy. </a:t>
            </a:r>
          </a:p>
          <a:p>
            <a:pPr lvl="0">
              <a:buClrTx/>
            </a:pPr>
            <a:r>
              <a:rPr lang="en-US" sz="2400" b="1" dirty="0"/>
              <a:t>An </a:t>
            </a:r>
            <a:r>
              <a:rPr lang="en-US" sz="2400" b="1" dirty="0" smtClean="0"/>
              <a:t>IC must </a:t>
            </a:r>
            <a:r>
              <a:rPr lang="en-US" sz="2400" b="1" dirty="0"/>
              <a:t>accompany the submission of all human data to the NIH Database of Genotypes and Phenotypes (</a:t>
            </a:r>
            <a:r>
              <a:rPr lang="en-US" sz="2400" b="1" dirty="0" err="1"/>
              <a:t>dbGaP</a:t>
            </a:r>
            <a:r>
              <a:rPr lang="en-US" sz="2400" b="1" dirty="0" smtClean="0"/>
              <a:t>) at the time of study registration</a:t>
            </a:r>
            <a:r>
              <a:rPr lang="en-US" sz="2400" dirty="0" smtClean="0"/>
              <a:t>.</a:t>
            </a:r>
          </a:p>
          <a:p>
            <a:pPr lvl="0">
              <a:buClrTx/>
            </a:pPr>
            <a:r>
              <a:rPr lang="en-US" sz="2400" dirty="0" smtClean="0"/>
              <a:t>Submit the IC to the Genomic Program Administrator (GPA) in </a:t>
            </a:r>
            <a:r>
              <a:rPr lang="en-US" sz="2400" dirty="0"/>
              <a:t>accord with all terms outlined in the </a:t>
            </a:r>
            <a:r>
              <a:rPr lang="en-US" sz="2400" dirty="0" smtClean="0"/>
              <a:t>CCR </a:t>
            </a:r>
            <a:r>
              <a:rPr lang="en-US" sz="2400" b="1" dirty="0" smtClean="0"/>
              <a:t>SOP-RPS-23 </a:t>
            </a:r>
            <a:r>
              <a:rPr lang="en-US" sz="2400" b="1" dirty="0"/>
              <a:t>Study Registration to </a:t>
            </a:r>
            <a:r>
              <a:rPr lang="en-US" sz="2400" b="1" dirty="0" err="1"/>
              <a:t>dbGAP</a:t>
            </a:r>
            <a:r>
              <a:rPr lang="en-US" sz="2400" dirty="0" smtClean="0"/>
              <a:t>.  </a:t>
            </a:r>
            <a:endParaRPr lang="en-US" sz="2400" dirty="0"/>
          </a:p>
          <a:p>
            <a:pPr lvl="1">
              <a:buClrTx/>
            </a:pPr>
            <a:r>
              <a:rPr lang="en-US" sz="2200" dirty="0"/>
              <a:t>Explicit informed consent for open access data sharing should be provided by research participants for studies depositing full genome sequence into open access, whether sample or data collection is prospective or retrospective</a:t>
            </a:r>
            <a:r>
              <a:rPr lang="en-US" sz="1900" dirty="0"/>
              <a:t>;</a:t>
            </a:r>
            <a:endParaRPr lang="en-US" sz="1900" dirty="0" smtClean="0">
              <a:effectLst/>
            </a:endParaRPr>
          </a:p>
          <a:p>
            <a:pPr lvl="0">
              <a:buClrTx/>
            </a:pPr>
            <a:endParaRPr lang="en-US" sz="1800" dirty="0"/>
          </a:p>
        </p:txBody>
      </p:sp>
    </p:spTree>
    <p:extLst>
      <p:ext uri="{BB962C8B-B14F-4D97-AF65-F5344CB8AC3E}">
        <p14:creationId xmlns:p14="http://schemas.microsoft.com/office/powerpoint/2010/main" val="243795236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4164" y="1830228"/>
            <a:ext cx="7252636" cy="3634365"/>
          </a:xfrm>
          <a:ln>
            <a:noFill/>
          </a:ln>
        </p:spPr>
        <p:txBody>
          <a:bodyPr>
            <a:noAutofit/>
          </a:bodyPr>
          <a:lstStyle/>
          <a:p>
            <a:r>
              <a:rPr lang="en-US" sz="2400" b="1" dirty="0" smtClean="0"/>
              <a:t>Brief Overview</a:t>
            </a:r>
          </a:p>
          <a:p>
            <a:r>
              <a:rPr lang="en-US" sz="2400" b="1" dirty="0" smtClean="0"/>
              <a:t>Effective Dates and Timelines</a:t>
            </a:r>
          </a:p>
          <a:p>
            <a:r>
              <a:rPr lang="en-US" sz="2400" b="1" dirty="0" smtClean="0"/>
              <a:t>Scope &amp; Applicability</a:t>
            </a:r>
            <a:endParaRPr lang="en-US" sz="2400" b="1" dirty="0"/>
          </a:p>
          <a:p>
            <a:r>
              <a:rPr lang="en-US" sz="2400" b="1" dirty="0" smtClean="0"/>
              <a:t>Data Standards</a:t>
            </a:r>
          </a:p>
          <a:p>
            <a:r>
              <a:rPr lang="en-US" sz="2400" b="1" dirty="0" smtClean="0"/>
              <a:t>Repositories</a:t>
            </a:r>
          </a:p>
          <a:p>
            <a:r>
              <a:rPr lang="en-US" sz="2400" b="1" dirty="0" smtClean="0"/>
              <a:t>The Data Sharing Process</a:t>
            </a:r>
          </a:p>
          <a:p>
            <a:r>
              <a:rPr lang="en-US" sz="2400" b="1" dirty="0" smtClean="0"/>
              <a:t>Exceptions to GDS policy</a:t>
            </a:r>
          </a:p>
          <a:p>
            <a:r>
              <a:rPr lang="en-US" sz="2400" b="1" dirty="0" smtClean="0"/>
              <a:t>Governance and Resources for GDS</a:t>
            </a:r>
          </a:p>
          <a:p>
            <a:r>
              <a:rPr lang="en-US" sz="2400" b="1" dirty="0" smtClean="0"/>
              <a:t>Q&amp;A</a:t>
            </a:r>
            <a:endParaRPr lang="en-US" sz="2400" b="1" dirty="0"/>
          </a:p>
          <a:p>
            <a:pPr marL="0" indent="0">
              <a:buNone/>
            </a:pPr>
            <a:endParaRPr lang="en-US" sz="2400" b="1" dirty="0"/>
          </a:p>
        </p:txBody>
      </p:sp>
      <p:sp>
        <p:nvSpPr>
          <p:cNvPr id="5" name="TextBox 4"/>
          <p:cNvSpPr txBox="1"/>
          <p:nvPr/>
        </p:nvSpPr>
        <p:spPr>
          <a:xfrm>
            <a:off x="1357162" y="288404"/>
            <a:ext cx="7786838" cy="584775"/>
          </a:xfrm>
          <a:prstGeom prst="rect">
            <a:avLst/>
          </a:prstGeom>
          <a:noFill/>
        </p:spPr>
        <p:txBody>
          <a:bodyPr wrap="square" rtlCol="0">
            <a:spAutoFit/>
          </a:bodyPr>
          <a:lstStyle/>
          <a:p>
            <a:pPr algn="ctr"/>
            <a:r>
              <a:rPr lang="en-US" sz="3200" b="1" dirty="0" smtClean="0">
                <a:solidFill>
                  <a:schemeClr val="bg1"/>
                </a:solidFill>
                <a:effectLst>
                  <a:outerShdw blurRad="38100" dist="38100" dir="2700000" algn="tl">
                    <a:srgbClr val="000000">
                      <a:alpha val="43137"/>
                    </a:srgbClr>
                  </a:outerShdw>
                </a:effectLst>
              </a:rPr>
              <a:t>Outline</a:t>
            </a:r>
            <a:endParaRPr lang="en-US" sz="3200" dirty="0"/>
          </a:p>
        </p:txBody>
      </p:sp>
    </p:spTree>
    <p:extLst>
      <p:ext uri="{BB962C8B-B14F-4D97-AF65-F5344CB8AC3E}">
        <p14:creationId xmlns:p14="http://schemas.microsoft.com/office/powerpoint/2010/main" val="505738661"/>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6787" y="394548"/>
            <a:ext cx="7777213" cy="621964"/>
          </a:xfrm>
        </p:spPr>
        <p:txBody>
          <a:bodyPr>
            <a:noAutofit/>
          </a:bodyPr>
          <a:lstStyle/>
          <a:p>
            <a:pPr algn="ctr"/>
            <a:r>
              <a:rPr lang="en-US" sz="3200" b="1" dirty="0" smtClean="0">
                <a:effectLst>
                  <a:outerShdw blurRad="38100" dist="38100" dir="2700000" algn="tl">
                    <a:srgbClr val="000000">
                      <a:alpha val="43137"/>
                    </a:srgbClr>
                  </a:outerShdw>
                </a:effectLst>
              </a:rPr>
              <a:t>Institutional Certification contd.</a:t>
            </a:r>
            <a:br>
              <a:rPr lang="en-US" sz="3200" b="1" dirty="0" smtClean="0">
                <a:effectLst>
                  <a:outerShdw blurRad="38100" dist="38100" dir="2700000" algn="tl">
                    <a:srgbClr val="000000">
                      <a:alpha val="43137"/>
                    </a:srgbClr>
                  </a:outerShdw>
                </a:effectLst>
              </a:rPr>
            </a:br>
            <a:endParaRPr lang="en-US" sz="3200"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366787" y="561150"/>
            <a:ext cx="7661711" cy="3827969"/>
          </a:xfrm>
          <a:ln>
            <a:noFill/>
          </a:ln>
        </p:spPr>
        <p:txBody>
          <a:bodyPr>
            <a:noAutofit/>
          </a:bodyPr>
          <a:lstStyle/>
          <a:p>
            <a:pPr marL="457200" lvl="1" indent="0">
              <a:buNone/>
            </a:pPr>
            <a:endParaRPr lang="en-US" sz="1800" dirty="0" smtClean="0"/>
          </a:p>
          <a:p>
            <a:pPr lvl="1">
              <a:buClrTx/>
            </a:pPr>
            <a:r>
              <a:rPr lang="en-US" sz="2200" dirty="0"/>
              <a:t>For studies that initiate participant recruitment </a:t>
            </a:r>
            <a:r>
              <a:rPr lang="en-US" sz="2200" b="1" dirty="0"/>
              <a:t>after</a:t>
            </a:r>
            <a:r>
              <a:rPr lang="en-US" sz="2200" dirty="0"/>
              <a:t> the implementation date of the NIH GDS Policy, should assure that future research use and data sharing are consistent with the informed consent provided by study participants.  </a:t>
            </a:r>
          </a:p>
          <a:p>
            <a:pPr lvl="1">
              <a:buClrTx/>
            </a:pPr>
            <a:r>
              <a:rPr lang="en-US" sz="2200" dirty="0"/>
              <a:t>For studies where participant recruitment occurred </a:t>
            </a:r>
            <a:r>
              <a:rPr lang="en-US" sz="2200" b="1" dirty="0"/>
              <a:t>prior </a:t>
            </a:r>
            <a:r>
              <a:rPr lang="en-US" sz="2200" dirty="0"/>
              <a:t>to the effective date of the NIH GDS Policy, should assure that future research use and data sharing are not inconsistent with the informed consent provided by study participants.  </a:t>
            </a:r>
          </a:p>
          <a:p>
            <a:pPr lvl="1">
              <a:buClrTx/>
            </a:pPr>
            <a:r>
              <a:rPr lang="en-US" sz="2200" dirty="0" smtClean="0"/>
              <a:t>If </a:t>
            </a:r>
            <a:r>
              <a:rPr lang="en-US" sz="2200" dirty="0"/>
              <a:t>established or commercially available cell lines or clinical specimens are included as data sources within the study, investigators should seek whenever possible to use sources where consent for future research use and data sharing can be documented. </a:t>
            </a:r>
            <a:endParaRPr lang="en-US" sz="2200" dirty="0" smtClean="0"/>
          </a:p>
          <a:p>
            <a:pPr lvl="1">
              <a:buClrTx/>
            </a:pPr>
            <a:r>
              <a:rPr lang="en-US" sz="2200" dirty="0" smtClean="0"/>
              <a:t>In </a:t>
            </a:r>
            <a:r>
              <a:rPr lang="en-US" sz="2200" dirty="0"/>
              <a:t>all cases, and consistent with program priorities, phenotype or clinical variables submitted for data release may be adjusted to promote participant privacy or other participant protection concerns as assessed by an IRB</a:t>
            </a:r>
            <a:r>
              <a:rPr lang="en-US" sz="2200" dirty="0" smtClean="0"/>
              <a:t>.</a:t>
            </a:r>
          </a:p>
          <a:p>
            <a:pPr marL="0" indent="0">
              <a:buClrTx/>
              <a:buNone/>
            </a:pPr>
            <a:endParaRPr lang="en-US" sz="2200" dirty="0"/>
          </a:p>
        </p:txBody>
      </p:sp>
    </p:spTree>
    <p:extLst>
      <p:ext uri="{BB962C8B-B14F-4D97-AF65-F5344CB8AC3E}">
        <p14:creationId xmlns:p14="http://schemas.microsoft.com/office/powerpoint/2010/main" val="765785902"/>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6787" y="394548"/>
            <a:ext cx="7777213" cy="621964"/>
          </a:xfrm>
        </p:spPr>
        <p:txBody>
          <a:bodyPr>
            <a:noAutofit/>
          </a:bodyPr>
          <a:lstStyle/>
          <a:p>
            <a:pPr algn="ctr"/>
            <a:r>
              <a:rPr lang="en-US" sz="3200" b="1" dirty="0" smtClean="0">
                <a:effectLst>
                  <a:outerShdw blurRad="38100" dist="38100" dir="2700000" algn="tl">
                    <a:srgbClr val="000000">
                      <a:alpha val="43137"/>
                    </a:srgbClr>
                  </a:outerShdw>
                </a:effectLst>
              </a:rPr>
              <a:t>Institutional Certification contd.</a:t>
            </a:r>
            <a:br>
              <a:rPr lang="en-US" sz="3200" b="1" dirty="0" smtClean="0">
                <a:effectLst>
                  <a:outerShdw blurRad="38100" dist="38100" dir="2700000" algn="tl">
                    <a:srgbClr val="000000">
                      <a:alpha val="43137"/>
                    </a:srgbClr>
                  </a:outerShdw>
                </a:effectLst>
              </a:rPr>
            </a:br>
            <a:endParaRPr lang="en-US" sz="3200"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366786" y="705529"/>
            <a:ext cx="7320013" cy="4694243"/>
          </a:xfrm>
          <a:ln>
            <a:noFill/>
          </a:ln>
        </p:spPr>
        <p:txBody>
          <a:bodyPr>
            <a:noAutofit/>
          </a:bodyPr>
          <a:lstStyle/>
          <a:p>
            <a:pPr marL="457200" lvl="1" indent="0">
              <a:buNone/>
            </a:pPr>
            <a:endParaRPr lang="en-US" sz="1800" dirty="0" smtClean="0"/>
          </a:p>
          <a:p>
            <a:pPr>
              <a:buClrTx/>
            </a:pPr>
            <a:r>
              <a:rPr lang="en-US" sz="2400" b="1" dirty="0" smtClean="0"/>
              <a:t>Clinical Trials</a:t>
            </a:r>
          </a:p>
          <a:p>
            <a:pPr lvl="1">
              <a:buClrTx/>
            </a:pPr>
            <a:r>
              <a:rPr lang="en-US" sz="2400" dirty="0" smtClean="0"/>
              <a:t>IC memo(s) should be filled out and signed by the study PI and Scientific Director (SD) </a:t>
            </a:r>
            <a:r>
              <a:rPr lang="en-US" sz="2400" b="1" dirty="0" smtClean="0"/>
              <a:t>immediately following IRB approval.  </a:t>
            </a:r>
          </a:p>
          <a:p>
            <a:pPr lvl="2">
              <a:buClrTx/>
            </a:pPr>
            <a:r>
              <a:rPr lang="en-US" sz="2200" dirty="0" smtClean="0"/>
              <a:t>This procedure assures that the Institutional Review Board (IRB) reviewed the informed consent and protocol to assure that that data sharing is appropriate and identified any data use limitations that may exist based on the language found in the consent.  </a:t>
            </a:r>
            <a:endParaRPr lang="en-US" sz="2200" dirty="0"/>
          </a:p>
        </p:txBody>
      </p:sp>
    </p:spTree>
    <p:extLst>
      <p:ext uri="{BB962C8B-B14F-4D97-AF65-F5344CB8AC3E}">
        <p14:creationId xmlns:p14="http://schemas.microsoft.com/office/powerpoint/2010/main" val="79100727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6787" y="394548"/>
            <a:ext cx="7777213" cy="621964"/>
          </a:xfrm>
        </p:spPr>
        <p:txBody>
          <a:bodyPr>
            <a:noAutofit/>
          </a:bodyPr>
          <a:lstStyle/>
          <a:p>
            <a:pPr algn="ctr"/>
            <a:r>
              <a:rPr lang="en-US" sz="3200" b="1" dirty="0" smtClean="0">
                <a:effectLst>
                  <a:outerShdw blurRad="38100" dist="38100" dir="2700000" algn="tl">
                    <a:srgbClr val="000000">
                      <a:alpha val="43137"/>
                    </a:srgbClr>
                  </a:outerShdw>
                </a:effectLst>
              </a:rPr>
              <a:t>Institutional Certification contd.</a:t>
            </a:r>
            <a:endParaRPr lang="en-US" sz="3200"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366786" y="1167542"/>
            <a:ext cx="7594334" cy="4424736"/>
          </a:xfrm>
          <a:ln>
            <a:noFill/>
          </a:ln>
        </p:spPr>
        <p:txBody>
          <a:bodyPr>
            <a:noAutofit/>
          </a:bodyPr>
          <a:lstStyle/>
          <a:p>
            <a:pPr marL="457200" lvl="1" indent="0">
              <a:buNone/>
            </a:pPr>
            <a:endParaRPr lang="en-US" sz="1800" dirty="0" smtClean="0"/>
          </a:p>
          <a:p>
            <a:pPr>
              <a:buClrTx/>
            </a:pPr>
            <a:r>
              <a:rPr lang="en-US" sz="2400" b="1" dirty="0" smtClean="0"/>
              <a:t>Other Research</a:t>
            </a:r>
          </a:p>
          <a:p>
            <a:pPr lvl="1">
              <a:buClrTx/>
            </a:pPr>
            <a:r>
              <a:rPr lang="en-US" sz="2400" dirty="0" smtClean="0"/>
              <a:t>IC memo(s) should be filled out and signed by the study PI and Scientific Director (SD) </a:t>
            </a:r>
            <a:r>
              <a:rPr lang="en-US" sz="2400" b="1" dirty="0" smtClean="0"/>
              <a:t>prior to data generation</a:t>
            </a:r>
            <a:r>
              <a:rPr lang="en-US" sz="2400" dirty="0" smtClean="0"/>
              <a:t>.  </a:t>
            </a:r>
          </a:p>
          <a:p>
            <a:pPr marL="400050" lvl="1" indent="0">
              <a:buClrTx/>
              <a:buFont typeface="Arial"/>
              <a:buNone/>
            </a:pPr>
            <a:endParaRPr lang="en-US" sz="2400" dirty="0" smtClean="0"/>
          </a:p>
          <a:p>
            <a:pPr lvl="1">
              <a:buClrTx/>
            </a:pPr>
            <a:r>
              <a:rPr lang="en-US" sz="2400" dirty="0" smtClean="0"/>
              <a:t>If applicable, the GPA and/or Institutional Review Board (IRB) will review the informed consent and protocol to assure that that data sharing is appropriate and to interpret any data use limitations that may exist based on the language found in the consent.  </a:t>
            </a:r>
            <a:endParaRPr lang="en-US" sz="2400" dirty="0"/>
          </a:p>
        </p:txBody>
      </p:sp>
    </p:spTree>
    <p:extLst>
      <p:ext uri="{BB962C8B-B14F-4D97-AF65-F5344CB8AC3E}">
        <p14:creationId xmlns:p14="http://schemas.microsoft.com/office/powerpoint/2010/main" val="1950132459"/>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395661" y="1015440"/>
            <a:ext cx="7690585" cy="5755421"/>
          </a:xfrm>
          <a:prstGeom prst="rect">
            <a:avLst/>
          </a:prstGeom>
          <a:noFill/>
        </p:spPr>
        <p:txBody>
          <a:bodyPr wrap="square" rtlCol="0">
            <a:spAutoFit/>
          </a:bodyPr>
          <a:lstStyle/>
          <a:p>
            <a:pPr marL="285750" lvl="0" indent="-285750">
              <a:buFont typeface="Arial"/>
              <a:buChar char="•"/>
            </a:pPr>
            <a:r>
              <a:rPr lang="en-US" sz="2400" dirty="0" smtClean="0"/>
              <a:t>GPA or GPA administrator will </a:t>
            </a:r>
            <a:r>
              <a:rPr lang="en-US" sz="2400" dirty="0"/>
              <a:t>register all studies with human genomic data that fall within the scope of the GDS Policy in </a:t>
            </a:r>
            <a:r>
              <a:rPr lang="en-US" sz="2400" dirty="0" err="1"/>
              <a:t>dbGaP</a:t>
            </a:r>
            <a:r>
              <a:rPr lang="en-US" sz="2400" dirty="0"/>
              <a:t> regardless of which NIH-designated data repository will receive the data.  </a:t>
            </a:r>
          </a:p>
          <a:p>
            <a:pPr marL="742950" lvl="1" indent="-285750">
              <a:buFont typeface="Lucida Grande"/>
              <a:buChar char="-"/>
            </a:pPr>
            <a:r>
              <a:rPr lang="en-US" sz="2400" dirty="0" smtClean="0"/>
              <a:t>If </a:t>
            </a:r>
            <a:r>
              <a:rPr lang="en-US" sz="2400" dirty="0"/>
              <a:t>an exception has been granted by the NCI, the study </a:t>
            </a:r>
            <a:r>
              <a:rPr lang="en-US" sz="2400" dirty="0" smtClean="0"/>
              <a:t>still must be </a:t>
            </a:r>
            <a:r>
              <a:rPr lang="en-US" sz="2400" dirty="0"/>
              <a:t>registered in </a:t>
            </a:r>
            <a:r>
              <a:rPr lang="en-US" sz="2400" dirty="0" err="1"/>
              <a:t>dbGaP</a:t>
            </a:r>
            <a:r>
              <a:rPr lang="en-US" sz="2400" dirty="0"/>
              <a:t> in accord with this timeline, but data deposition will not be expected</a:t>
            </a:r>
            <a:r>
              <a:rPr lang="en-US" sz="2400" dirty="0" smtClean="0"/>
              <a:t>.</a:t>
            </a:r>
          </a:p>
          <a:p>
            <a:pPr lvl="0"/>
            <a:endParaRPr lang="en-US" sz="2400" dirty="0" smtClean="0"/>
          </a:p>
          <a:p>
            <a:pPr marL="285750" lvl="0" indent="-285750">
              <a:buFont typeface="Arial"/>
              <a:buChar char="•"/>
            </a:pPr>
            <a:r>
              <a:rPr lang="en-US" sz="2400" b="1" dirty="0" smtClean="0"/>
              <a:t>For All Shareable Data Sets </a:t>
            </a:r>
          </a:p>
          <a:p>
            <a:pPr marL="914400" lvl="1" indent="-457200">
              <a:buFont typeface="Arial Narrow" panose="020B0606020202030204" pitchFamily="34" charset="0"/>
              <a:buChar char="−"/>
            </a:pPr>
            <a:r>
              <a:rPr lang="en-US" sz="2400" dirty="0" smtClean="0"/>
              <a:t>Study </a:t>
            </a:r>
            <a:r>
              <a:rPr lang="en-US" sz="2400" dirty="0"/>
              <a:t>registration should occur </a:t>
            </a:r>
            <a:r>
              <a:rPr lang="en-US" sz="2400" dirty="0" smtClean="0"/>
              <a:t>once data cleaning and QA/QC are complete.</a:t>
            </a:r>
          </a:p>
          <a:p>
            <a:pPr marL="914400" lvl="1" indent="-457200">
              <a:buFont typeface="Arial Narrow" panose="020B0606020202030204" pitchFamily="34" charset="0"/>
              <a:buChar char="−"/>
            </a:pPr>
            <a:r>
              <a:rPr lang="en-US" sz="2400" dirty="0" smtClean="0"/>
              <a:t>Registration starts with the PI mailing the GPA with a request to share data; sharing the IC memo as an attachment.</a:t>
            </a:r>
            <a:endParaRPr lang="en-US" sz="2400" dirty="0"/>
          </a:p>
          <a:p>
            <a:endParaRPr lang="en-US" sz="1600" b="1" dirty="0">
              <a:solidFill>
                <a:srgbClr val="FF0000"/>
              </a:solidFill>
            </a:endParaRPr>
          </a:p>
          <a:p>
            <a:endParaRPr lang="en-US" sz="1600" dirty="0"/>
          </a:p>
        </p:txBody>
      </p:sp>
      <p:sp>
        <p:nvSpPr>
          <p:cNvPr id="2" name="Rectangle 1"/>
          <p:cNvSpPr/>
          <p:nvPr/>
        </p:nvSpPr>
        <p:spPr>
          <a:xfrm>
            <a:off x="1337911" y="166314"/>
            <a:ext cx="7806087" cy="538609"/>
          </a:xfrm>
          <a:prstGeom prst="rect">
            <a:avLst/>
          </a:prstGeom>
        </p:spPr>
        <p:txBody>
          <a:bodyPr wrap="square">
            <a:spAutoFit/>
          </a:bodyPr>
          <a:lstStyle/>
          <a:p>
            <a:pPr algn="ctr"/>
            <a:r>
              <a:rPr lang="en-US" sz="2900" b="1" dirty="0" smtClean="0">
                <a:solidFill>
                  <a:schemeClr val="bg1"/>
                </a:solidFill>
                <a:effectLst>
                  <a:outerShdw blurRad="38100" dist="38100" dir="2700000" algn="tl">
                    <a:srgbClr val="000000">
                      <a:alpha val="43137"/>
                    </a:srgbClr>
                  </a:outerShdw>
                </a:effectLst>
              </a:rPr>
              <a:t>Study Registration</a:t>
            </a:r>
            <a:endParaRPr lang="en-US" sz="29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35055337"/>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270535" y="2975894"/>
            <a:ext cx="7757962" cy="1299527"/>
          </a:xfrm>
        </p:spPr>
        <p:txBody>
          <a:bodyPr/>
          <a:lstStyle/>
          <a:p>
            <a:pPr algn="ctr"/>
            <a:r>
              <a:rPr lang="en-US" sz="4400" b="1" dirty="0" smtClean="0"/>
              <a:t>Exceptions to GDS Policy</a:t>
            </a:r>
            <a:endParaRPr lang="en-US" sz="4400" b="1" dirty="0"/>
          </a:p>
        </p:txBody>
      </p:sp>
    </p:spTree>
    <p:extLst>
      <p:ext uri="{BB962C8B-B14F-4D97-AF65-F5344CB8AC3E}">
        <p14:creationId xmlns:p14="http://schemas.microsoft.com/office/powerpoint/2010/main" val="96038885"/>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6412" y="233474"/>
            <a:ext cx="7767588" cy="610472"/>
          </a:xfrm>
        </p:spPr>
        <p:txBody>
          <a:bodyPr>
            <a:normAutofit/>
          </a:bodyPr>
          <a:lstStyle/>
          <a:p>
            <a:pPr algn="ctr"/>
            <a:r>
              <a:rPr lang="en-US" sz="3200" b="1" dirty="0" smtClean="0">
                <a:effectLst>
                  <a:outerShdw blurRad="38100" dist="38100" dir="2700000" algn="tl">
                    <a:srgbClr val="000000">
                      <a:alpha val="43137"/>
                    </a:srgbClr>
                  </a:outerShdw>
                </a:effectLst>
              </a:rPr>
              <a:t>Requests for Exceptions to Data Sharing</a:t>
            </a:r>
            <a:endParaRPr lang="en-US" sz="3200"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376412" y="1154428"/>
            <a:ext cx="7687452" cy="4380098"/>
          </a:xfrm>
          <a:ln>
            <a:noFill/>
          </a:ln>
        </p:spPr>
        <p:txBody>
          <a:bodyPr>
            <a:normAutofit fontScale="85000" lnSpcReduction="20000"/>
          </a:bodyPr>
          <a:lstStyle/>
          <a:p>
            <a:pPr lvl="0">
              <a:buClrTx/>
            </a:pPr>
            <a:r>
              <a:rPr lang="en-US" sz="2800" dirty="0" smtClean="0"/>
              <a:t>In </a:t>
            </a:r>
            <a:r>
              <a:rPr lang="en-US" sz="2800" b="1" dirty="0" smtClean="0">
                <a:solidFill>
                  <a:srgbClr val="FF0000"/>
                </a:solidFill>
              </a:rPr>
              <a:t>rare</a:t>
            </a:r>
            <a:r>
              <a:rPr lang="en-US" sz="2800" dirty="0" smtClean="0"/>
              <a:t> </a:t>
            </a:r>
            <a:r>
              <a:rPr lang="en-US" sz="2800" dirty="0"/>
              <a:t>cases, NCI will consider requests for an exception to usual data submission expectations</a:t>
            </a:r>
            <a:r>
              <a:rPr lang="en-US" sz="2800" dirty="0" smtClean="0"/>
              <a:t>.</a:t>
            </a:r>
          </a:p>
          <a:p>
            <a:pPr marL="0" lvl="0" indent="0">
              <a:buClrTx/>
              <a:buNone/>
            </a:pPr>
            <a:endParaRPr lang="en-US" sz="2800" dirty="0"/>
          </a:p>
          <a:p>
            <a:pPr lvl="0">
              <a:buClrTx/>
            </a:pPr>
            <a:r>
              <a:rPr lang="en-US" sz="2800" dirty="0"/>
              <a:t>Submission of genomic data </a:t>
            </a:r>
            <a:r>
              <a:rPr lang="en-US" sz="2800" dirty="0" smtClean="0"/>
              <a:t>may </a:t>
            </a:r>
            <a:r>
              <a:rPr lang="en-US" sz="2800" dirty="0"/>
              <a:t>be precluded </a:t>
            </a:r>
            <a:r>
              <a:rPr lang="en-US" sz="2800" dirty="0" smtClean="0"/>
              <a:t> by: </a:t>
            </a:r>
          </a:p>
          <a:p>
            <a:pPr lvl="1">
              <a:buClrTx/>
            </a:pPr>
            <a:r>
              <a:rPr lang="en-US" sz="2600" dirty="0" smtClean="0"/>
              <a:t>international laws; </a:t>
            </a:r>
          </a:p>
          <a:p>
            <a:pPr lvl="1">
              <a:buClrTx/>
            </a:pPr>
            <a:r>
              <a:rPr lang="en-US" sz="2600" dirty="0" smtClean="0"/>
              <a:t>limitations </a:t>
            </a:r>
            <a:r>
              <a:rPr lang="en-US" sz="2600" dirty="0"/>
              <a:t>in the original informed </a:t>
            </a:r>
            <a:r>
              <a:rPr lang="en-US" sz="2600" dirty="0" smtClean="0"/>
              <a:t>consents;  </a:t>
            </a:r>
          </a:p>
          <a:p>
            <a:pPr lvl="1">
              <a:buClrTx/>
            </a:pPr>
            <a:r>
              <a:rPr lang="en-US" sz="2600" dirty="0" smtClean="0"/>
              <a:t>concerns </a:t>
            </a:r>
            <a:r>
              <a:rPr lang="en-US" sz="2600" dirty="0"/>
              <a:t>about harms to individuals or </a:t>
            </a:r>
            <a:r>
              <a:rPr lang="en-US" sz="2600" dirty="0" smtClean="0"/>
              <a:t>groups; </a:t>
            </a:r>
          </a:p>
          <a:p>
            <a:pPr lvl="1">
              <a:buClrTx/>
            </a:pPr>
            <a:r>
              <a:rPr lang="en-US" sz="2600" dirty="0" smtClean="0"/>
              <a:t>or </a:t>
            </a:r>
            <a:r>
              <a:rPr lang="en-US" sz="2600" dirty="0"/>
              <a:t>other cases where expectations for data submission cannot be met</a:t>
            </a:r>
            <a:r>
              <a:rPr lang="en-US" sz="2400" dirty="0" smtClean="0"/>
              <a:t>.</a:t>
            </a:r>
          </a:p>
          <a:p>
            <a:pPr lvl="1">
              <a:buClrTx/>
            </a:pPr>
            <a:endParaRPr lang="en-US" sz="2200" dirty="0"/>
          </a:p>
          <a:p>
            <a:pPr>
              <a:buClrTx/>
            </a:pPr>
            <a:r>
              <a:rPr lang="en-US" sz="2600" dirty="0" smtClean="0"/>
              <a:t>CCR SOP-</a:t>
            </a:r>
            <a:r>
              <a:rPr lang="en-US" sz="2600" dirty="0"/>
              <a:t>RPS-22  Requesting a Genomic Data Sharing </a:t>
            </a:r>
            <a:r>
              <a:rPr lang="en-US" sz="2600" dirty="0" smtClean="0"/>
              <a:t>Exception</a:t>
            </a:r>
          </a:p>
          <a:p>
            <a:pPr lvl="1">
              <a:buClrTx/>
            </a:pPr>
            <a:r>
              <a:rPr lang="en-US" sz="2400" dirty="0" smtClean="0"/>
              <a:t>Details Exception procedures</a:t>
            </a:r>
          </a:p>
          <a:p>
            <a:pPr lvl="1">
              <a:buClrTx/>
            </a:pPr>
            <a:r>
              <a:rPr lang="en-US" sz="2400" dirty="0" smtClean="0"/>
              <a:t>Fillable Exception request application with electronic signatures</a:t>
            </a:r>
          </a:p>
          <a:p>
            <a:pPr lvl="1">
              <a:buClrTx/>
            </a:pPr>
            <a:endParaRPr lang="en-US" sz="2200" dirty="0" smtClean="0"/>
          </a:p>
          <a:p>
            <a:pPr>
              <a:buClrTx/>
            </a:pPr>
            <a:endParaRPr lang="en-US" sz="2600" dirty="0"/>
          </a:p>
          <a:p>
            <a:pPr>
              <a:buClrTx/>
            </a:pPr>
            <a:endParaRPr lang="en-US" sz="1800" dirty="0"/>
          </a:p>
        </p:txBody>
      </p:sp>
    </p:spTree>
    <p:extLst>
      <p:ext uri="{BB962C8B-B14F-4D97-AF65-F5344CB8AC3E}">
        <p14:creationId xmlns:p14="http://schemas.microsoft.com/office/powerpoint/2010/main" val="3968459986"/>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6412" y="262350"/>
            <a:ext cx="7767588" cy="610472"/>
          </a:xfrm>
        </p:spPr>
        <p:txBody>
          <a:bodyPr>
            <a:normAutofit fontScale="90000"/>
          </a:bodyPr>
          <a:lstStyle/>
          <a:p>
            <a:pPr algn="ctr"/>
            <a:r>
              <a:rPr lang="en-US" sz="3200" b="1" dirty="0" smtClean="0">
                <a:effectLst>
                  <a:outerShdw blurRad="38100" dist="38100" dir="2700000" algn="tl">
                    <a:srgbClr val="000000">
                      <a:alpha val="43137"/>
                    </a:srgbClr>
                  </a:outerShdw>
                </a:effectLst>
              </a:rPr>
              <a:t>Requests for Exceptions to Data Sharing, contd.</a:t>
            </a:r>
            <a:endParaRPr lang="en-US" sz="3200" b="1" dirty="0">
              <a:effectLst>
                <a:outerShdw blurRad="38100" dist="38100" dir="2700000" algn="tl">
                  <a:srgbClr val="000000">
                    <a:alpha val="43137"/>
                  </a:srgbClr>
                </a:outerShdw>
              </a:effectLst>
            </a:endParaRPr>
          </a:p>
        </p:txBody>
      </p:sp>
      <p:sp>
        <p:nvSpPr>
          <p:cNvPr id="4" name="Content Placeholder 2"/>
          <p:cNvSpPr txBox="1">
            <a:spLocks/>
          </p:cNvSpPr>
          <p:nvPr/>
        </p:nvSpPr>
        <p:spPr>
          <a:xfrm>
            <a:off x="1376412" y="959450"/>
            <a:ext cx="7552698" cy="5706130"/>
          </a:xfrm>
          <a:prstGeom prst="rect">
            <a:avLst/>
          </a:prstGeom>
          <a:ln>
            <a:solidFill>
              <a:schemeClr val="bg1"/>
            </a:solidFill>
          </a:ln>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000" b="1" dirty="0" smtClean="0"/>
              <a:t>In cases where data submission to a NIH-designated data repository is not appropriate:</a:t>
            </a:r>
            <a:endParaRPr lang="en-US" sz="2000" dirty="0" smtClean="0"/>
          </a:p>
          <a:p>
            <a:pPr lvl="0"/>
            <a:r>
              <a:rPr lang="en-US" sz="2000" dirty="0" smtClean="0"/>
              <a:t>Investigators should </a:t>
            </a:r>
            <a:r>
              <a:rPr lang="en-US" sz="2000" b="1" dirty="0" smtClean="0"/>
              <a:t>provide a justification </a:t>
            </a:r>
            <a:r>
              <a:rPr lang="en-US" sz="2000" dirty="0" smtClean="0"/>
              <a:t>for any data submission exceptions </a:t>
            </a:r>
            <a:r>
              <a:rPr lang="en-US" sz="2000" b="1" dirty="0" smtClean="0"/>
              <a:t>prior to data generation</a:t>
            </a:r>
            <a:r>
              <a:rPr lang="en-US" sz="2000" dirty="0" smtClean="0"/>
              <a:t>.  </a:t>
            </a:r>
          </a:p>
          <a:p>
            <a:pPr lvl="1"/>
            <a:r>
              <a:rPr lang="en-US" sz="1600" dirty="0" smtClean="0"/>
              <a:t>This must also include an alternative plan to share data through other mechanisms whenever possible.</a:t>
            </a:r>
          </a:p>
          <a:p>
            <a:pPr lvl="0"/>
            <a:r>
              <a:rPr lang="en-US" sz="2000" dirty="0" smtClean="0"/>
              <a:t>The Exception Request form should be signed by </a:t>
            </a:r>
          </a:p>
          <a:p>
            <a:pPr lvl="1"/>
            <a:r>
              <a:rPr lang="en-US" sz="1600" dirty="0" smtClean="0"/>
              <a:t>Branch Chief</a:t>
            </a:r>
          </a:p>
          <a:p>
            <a:pPr lvl="1"/>
            <a:r>
              <a:rPr lang="en-US" sz="1600" dirty="0" smtClean="0"/>
              <a:t>GPA and/or IRB, if using a consent justification for exception</a:t>
            </a:r>
          </a:p>
          <a:p>
            <a:pPr lvl="1"/>
            <a:r>
              <a:rPr lang="en-US" sz="1600" dirty="0" smtClean="0"/>
              <a:t>CCR Scientific Director</a:t>
            </a:r>
            <a:endParaRPr lang="en-US" sz="1600" dirty="0"/>
          </a:p>
          <a:p>
            <a:pPr lvl="0"/>
            <a:r>
              <a:rPr lang="en-US" sz="2000" dirty="0"/>
              <a:t>Exception requests (including Statements of Programmatic Priority) will be reviewed by the Trans-NCI Data Sharing Working Group and a recommendation will be made. </a:t>
            </a:r>
          </a:p>
          <a:p>
            <a:pPr lvl="0"/>
            <a:r>
              <a:rPr lang="en-US" sz="2000" dirty="0"/>
              <a:t>NCI Scientific Program </a:t>
            </a:r>
            <a:r>
              <a:rPr lang="en-US" sz="2000" dirty="0" smtClean="0"/>
              <a:t>Leaders </a:t>
            </a:r>
            <a:r>
              <a:rPr lang="en-US" sz="2000" dirty="0"/>
              <a:t>(SPL) will review the exception request package.  When a consensus has been reached, </a:t>
            </a:r>
            <a:r>
              <a:rPr lang="en-US" sz="2000" b="1" dirty="0"/>
              <a:t>the request will be sent to the NCI Director for signature.</a:t>
            </a:r>
          </a:p>
          <a:p>
            <a:pPr lvl="0"/>
            <a:r>
              <a:rPr lang="en-US" sz="2000" dirty="0" smtClean="0"/>
              <a:t>The request must them be </a:t>
            </a:r>
            <a:r>
              <a:rPr lang="en-US" sz="2000" dirty="0"/>
              <a:t>signed by the NIH Deputy Director for Intramural Research after the NCI Director</a:t>
            </a:r>
            <a:r>
              <a:rPr lang="en-US" sz="2000" dirty="0" smtClean="0"/>
              <a:t>.</a:t>
            </a:r>
            <a:endParaRPr lang="en-US" sz="2000" dirty="0"/>
          </a:p>
          <a:p>
            <a:pPr marL="0" indent="0">
              <a:buNone/>
            </a:pPr>
            <a:endParaRPr lang="en-US" sz="1800" dirty="0"/>
          </a:p>
        </p:txBody>
      </p:sp>
    </p:spTree>
    <p:extLst>
      <p:ext uri="{BB962C8B-B14F-4D97-AF65-F5344CB8AC3E}">
        <p14:creationId xmlns:p14="http://schemas.microsoft.com/office/powerpoint/2010/main" val="744803029"/>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6038" y="196135"/>
            <a:ext cx="7757962" cy="610472"/>
          </a:xfrm>
        </p:spPr>
        <p:txBody>
          <a:bodyPr>
            <a:normAutofit/>
          </a:bodyPr>
          <a:lstStyle/>
          <a:p>
            <a:pPr algn="ctr"/>
            <a:r>
              <a:rPr lang="en-US" sz="3200" b="1" dirty="0" smtClean="0">
                <a:effectLst>
                  <a:outerShdw blurRad="38100" dist="38100" dir="2700000" algn="tl">
                    <a:srgbClr val="000000">
                      <a:alpha val="43137"/>
                    </a:srgbClr>
                  </a:outerShdw>
                </a:effectLst>
              </a:rPr>
              <a:t>Requests for Exceptions to Data Sharing</a:t>
            </a:r>
            <a:endParaRPr lang="en-US" sz="3200" b="1" dirty="0">
              <a:effectLst>
                <a:outerShdw blurRad="38100" dist="38100" dir="2700000" algn="tl">
                  <a:srgbClr val="000000">
                    <a:alpha val="43137"/>
                  </a:srgbClr>
                </a:outerShdw>
              </a:effectLst>
            </a:endParaRPr>
          </a:p>
        </p:txBody>
      </p:sp>
      <p:sp>
        <p:nvSpPr>
          <p:cNvPr id="4" name="Content Placeholder 2"/>
          <p:cNvSpPr txBox="1">
            <a:spLocks/>
          </p:cNvSpPr>
          <p:nvPr/>
        </p:nvSpPr>
        <p:spPr>
          <a:xfrm>
            <a:off x="1453414" y="960612"/>
            <a:ext cx="7690585" cy="5897388"/>
          </a:xfrm>
          <a:prstGeom prst="rect">
            <a:avLst/>
          </a:prstGeom>
          <a:ln>
            <a:noFill/>
          </a:ln>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b="1" dirty="0"/>
              <a:t>NCI </a:t>
            </a:r>
            <a:r>
              <a:rPr lang="en-US" sz="2400" b="1" dirty="0" smtClean="0"/>
              <a:t>uses the </a:t>
            </a:r>
            <a:r>
              <a:rPr lang="en-US" sz="2400" b="1" dirty="0"/>
              <a:t>following criteria to assess </a:t>
            </a:r>
            <a:r>
              <a:rPr lang="en-US" sz="2400" b="1" dirty="0" smtClean="0"/>
              <a:t>exception requests:</a:t>
            </a:r>
            <a:endParaRPr lang="en-US" sz="2400" dirty="0"/>
          </a:p>
          <a:p>
            <a:pPr lvl="0"/>
            <a:r>
              <a:rPr lang="en-US" sz="2000" dirty="0"/>
              <a:t>Impact of data sharing compliance on scientific merit</a:t>
            </a:r>
          </a:p>
          <a:p>
            <a:pPr lvl="0"/>
            <a:r>
              <a:rPr lang="en-US" sz="2000" dirty="0"/>
              <a:t>Unique resource </a:t>
            </a:r>
          </a:p>
          <a:p>
            <a:pPr lvl="0"/>
            <a:r>
              <a:rPr lang="en-US" sz="2000" dirty="0"/>
              <a:t>High value resource</a:t>
            </a:r>
          </a:p>
          <a:p>
            <a:pPr lvl="0"/>
            <a:r>
              <a:rPr lang="en-US" sz="2000" dirty="0"/>
              <a:t>Regulatory </a:t>
            </a:r>
            <a:r>
              <a:rPr lang="en-US" sz="2000" dirty="0" smtClean="0"/>
              <a:t>considerations</a:t>
            </a:r>
          </a:p>
          <a:p>
            <a:pPr lvl="1"/>
            <a:r>
              <a:rPr lang="en-US" sz="1600" dirty="0" smtClean="0"/>
              <a:t>Missing consent from patients</a:t>
            </a:r>
            <a:endParaRPr lang="en-US" sz="1600" dirty="0"/>
          </a:p>
          <a:p>
            <a:pPr lvl="0"/>
            <a:r>
              <a:rPr lang="en-US" sz="2000" dirty="0"/>
              <a:t>Ethical considerations</a:t>
            </a:r>
          </a:p>
          <a:p>
            <a:pPr lvl="0"/>
            <a:r>
              <a:rPr lang="en-US" sz="2000" dirty="0"/>
              <a:t>NIH data sharing exception precedents</a:t>
            </a:r>
          </a:p>
          <a:p>
            <a:pPr lvl="0"/>
            <a:r>
              <a:rPr lang="en-US" sz="2000" dirty="0"/>
              <a:t>Is there an acceptable alternative data-sharing plan (ADSP)?</a:t>
            </a:r>
          </a:p>
          <a:p>
            <a:pPr lvl="1"/>
            <a:r>
              <a:rPr lang="en-US" sz="2000" dirty="0"/>
              <a:t>Impact of ADSP on data re-use</a:t>
            </a:r>
          </a:p>
          <a:p>
            <a:pPr lvl="1"/>
            <a:r>
              <a:rPr lang="en-US" sz="2000" dirty="0"/>
              <a:t>Impact of ADSP on data discoverability</a:t>
            </a:r>
          </a:p>
          <a:p>
            <a:pPr lvl="1"/>
            <a:r>
              <a:rPr lang="en-US" sz="2000" dirty="0"/>
              <a:t>Burden</a:t>
            </a:r>
          </a:p>
          <a:p>
            <a:pPr lvl="1"/>
            <a:r>
              <a:rPr lang="en-US" sz="2000" dirty="0"/>
              <a:t>Feasibility</a:t>
            </a:r>
          </a:p>
          <a:p>
            <a:pPr lvl="0"/>
            <a:r>
              <a:rPr lang="en-US" sz="2000" dirty="0" smtClean="0"/>
              <a:t>In </a:t>
            </a:r>
            <a:r>
              <a:rPr lang="en-US" sz="2000" dirty="0"/>
              <a:t>all cases where </a:t>
            </a:r>
            <a:r>
              <a:rPr lang="en-US" sz="2000" dirty="0" smtClean="0"/>
              <a:t>an ADSP is </a:t>
            </a:r>
            <a:r>
              <a:rPr lang="en-US" sz="2000" dirty="0"/>
              <a:t>determined to be appropriate,</a:t>
            </a:r>
            <a:r>
              <a:rPr lang="en-US" sz="2000" baseline="30000" dirty="0"/>
              <a:t> </a:t>
            </a:r>
            <a:r>
              <a:rPr lang="en-US" sz="2000" dirty="0"/>
              <a:t>information on how to request access to data and a basic summary of the study and study data will be listed in </a:t>
            </a:r>
            <a:r>
              <a:rPr lang="en-US" sz="2000" dirty="0" err="1"/>
              <a:t>dbGaP</a:t>
            </a:r>
            <a:r>
              <a:rPr lang="en-US" sz="2000" dirty="0"/>
              <a:t> (or other appropriate data repository).</a:t>
            </a:r>
          </a:p>
          <a:p>
            <a:endParaRPr lang="en-US" sz="1800" dirty="0"/>
          </a:p>
          <a:p>
            <a:pPr lvl="0"/>
            <a:endParaRPr lang="en-US" sz="1800" dirty="0"/>
          </a:p>
          <a:p>
            <a:pPr marL="0" indent="0">
              <a:buNone/>
            </a:pPr>
            <a:endParaRPr lang="en-US" sz="1800" dirty="0"/>
          </a:p>
        </p:txBody>
      </p:sp>
    </p:spTree>
    <p:extLst>
      <p:ext uri="{BB962C8B-B14F-4D97-AF65-F5344CB8AC3E}">
        <p14:creationId xmlns:p14="http://schemas.microsoft.com/office/powerpoint/2010/main" val="812435469"/>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59293" y="4086200"/>
            <a:ext cx="6935420" cy="1362075"/>
          </a:xfrm>
        </p:spPr>
        <p:txBody>
          <a:bodyPr/>
          <a:lstStyle/>
          <a:p>
            <a:pPr algn="ctr"/>
            <a:r>
              <a:rPr lang="en-US" b="0" cap="none" dirty="0" smtClean="0">
                <a:solidFill>
                  <a:schemeClr val="tx1"/>
                </a:solidFill>
              </a:rPr>
              <a:t>Governance, Infrastructure, Resources</a:t>
            </a:r>
            <a:endParaRPr lang="en-US" b="0" cap="none" dirty="0">
              <a:solidFill>
                <a:schemeClr val="tx1"/>
              </a:solidFill>
            </a:endParaRPr>
          </a:p>
        </p:txBody>
      </p:sp>
      <p:sp>
        <p:nvSpPr>
          <p:cNvPr id="5" name="Text Placeholder 4"/>
          <p:cNvSpPr>
            <a:spLocks noGrp="1"/>
          </p:cNvSpPr>
          <p:nvPr>
            <p:ph type="body" idx="1"/>
          </p:nvPr>
        </p:nvSpPr>
        <p:spPr>
          <a:xfrm>
            <a:off x="1270535" y="2326131"/>
            <a:ext cx="7757962" cy="1299527"/>
          </a:xfrm>
        </p:spPr>
        <p:txBody>
          <a:bodyPr/>
          <a:lstStyle/>
          <a:p>
            <a:pPr algn="ctr"/>
            <a:r>
              <a:rPr lang="en-US" sz="4400" b="1" dirty="0" smtClean="0"/>
              <a:t>GDS Policy</a:t>
            </a:r>
            <a:endParaRPr lang="en-US" sz="4400" b="1" dirty="0"/>
          </a:p>
        </p:txBody>
      </p:sp>
    </p:spTree>
    <p:extLst>
      <p:ext uri="{BB962C8B-B14F-4D97-AF65-F5344CB8AC3E}">
        <p14:creationId xmlns:p14="http://schemas.microsoft.com/office/powerpoint/2010/main" val="3338185221"/>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6786" y="380624"/>
            <a:ext cx="7320013" cy="495023"/>
          </a:xfrm>
        </p:spPr>
        <p:txBody>
          <a:bodyPr>
            <a:noAutofit/>
          </a:bodyPr>
          <a:lstStyle/>
          <a:p>
            <a:pPr algn="ctr"/>
            <a:r>
              <a:rPr lang="en-US" sz="3200" b="1" dirty="0" smtClean="0">
                <a:effectLst>
                  <a:outerShdw blurRad="38100" dist="38100" dir="2700000" algn="tl">
                    <a:srgbClr val="000000">
                      <a:alpha val="43137"/>
                    </a:srgbClr>
                  </a:outerShdw>
                </a:effectLst>
              </a:rPr>
              <a:t>Governance</a:t>
            </a:r>
            <a:endParaRPr lang="en-US" sz="3200"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366786" y="897376"/>
            <a:ext cx="7652129" cy="5214414"/>
          </a:xfrm>
          <a:ln>
            <a:noFill/>
          </a:ln>
        </p:spPr>
        <p:txBody>
          <a:bodyPr>
            <a:noAutofit/>
          </a:bodyPr>
          <a:lstStyle/>
          <a:p>
            <a:pPr>
              <a:buClrTx/>
            </a:pPr>
            <a:r>
              <a:rPr lang="en-US" sz="2400" b="1" dirty="0"/>
              <a:t>Trans-NCI Genomic Data Sharing Working </a:t>
            </a:r>
            <a:r>
              <a:rPr lang="en-US" sz="2400" b="1" dirty="0" smtClean="0"/>
              <a:t>Group</a:t>
            </a:r>
          </a:p>
          <a:p>
            <a:pPr lvl="1" algn="just">
              <a:buClrTx/>
            </a:pPr>
            <a:r>
              <a:rPr lang="en-US" sz="2400" dirty="0" smtClean="0"/>
              <a:t>Provide </a:t>
            </a:r>
            <a:r>
              <a:rPr lang="en-US" sz="2400" dirty="0"/>
              <a:t>on-going stewardship and leadership for Institute data sharing policies and their implementation.  </a:t>
            </a:r>
            <a:endParaRPr lang="en-US" sz="2400" dirty="0" smtClean="0"/>
          </a:p>
          <a:p>
            <a:pPr lvl="2">
              <a:buClrTx/>
            </a:pPr>
            <a:r>
              <a:rPr lang="en-US" sz="2000" dirty="0" smtClean="0"/>
              <a:t>Has developed the </a:t>
            </a:r>
            <a:r>
              <a:rPr lang="en-US" sz="2000" b="1" dirty="0" smtClean="0">
                <a:solidFill>
                  <a:srgbClr val="FF0000"/>
                </a:solidFill>
              </a:rPr>
              <a:t>NCI GDS Implementation Framework </a:t>
            </a:r>
            <a:r>
              <a:rPr lang="en-US" sz="2000" dirty="0" smtClean="0"/>
              <a:t>document</a:t>
            </a:r>
          </a:p>
          <a:p>
            <a:pPr lvl="1" algn="just">
              <a:buClrTx/>
            </a:pPr>
            <a:r>
              <a:rPr lang="en-US" sz="2400" dirty="0" smtClean="0"/>
              <a:t>Consider exception </a:t>
            </a:r>
            <a:r>
              <a:rPr lang="en-US" sz="2400" dirty="0"/>
              <a:t>requests to any aspect of NIH or NCI data sharing </a:t>
            </a:r>
            <a:r>
              <a:rPr lang="en-US" sz="2400" dirty="0" smtClean="0"/>
              <a:t>expectations</a:t>
            </a:r>
            <a:endParaRPr lang="en-US" sz="2400" dirty="0"/>
          </a:p>
          <a:p>
            <a:pPr lvl="1" algn="just">
              <a:buClrTx/>
            </a:pPr>
            <a:r>
              <a:rPr lang="en-US" sz="2400" dirty="0" smtClean="0"/>
              <a:t>Address </a:t>
            </a:r>
            <a:r>
              <a:rPr lang="en-US" sz="2400" dirty="0"/>
              <a:t>any on-going policy or implementation development needs, and adjudicating or interpreting any aspect of the NIH/NCI policies and practices</a:t>
            </a:r>
            <a:r>
              <a:rPr lang="en-US" sz="2400" dirty="0" smtClean="0"/>
              <a:t>.</a:t>
            </a:r>
          </a:p>
          <a:p>
            <a:pPr lvl="1" algn="just">
              <a:buClrTx/>
            </a:pPr>
            <a:endParaRPr lang="en-US" sz="2400" dirty="0"/>
          </a:p>
          <a:p>
            <a:pPr algn="just">
              <a:buClrTx/>
            </a:pPr>
            <a:r>
              <a:rPr lang="en-US" sz="2400" b="1" dirty="0"/>
              <a:t>NCI Data Access Committees (DACs)</a:t>
            </a:r>
            <a:r>
              <a:rPr lang="en-US" sz="2400" dirty="0"/>
              <a:t> </a:t>
            </a:r>
            <a:endParaRPr lang="en-US" sz="2400" dirty="0" smtClean="0"/>
          </a:p>
          <a:p>
            <a:pPr lvl="1" algn="just">
              <a:buClrTx/>
            </a:pPr>
            <a:r>
              <a:rPr lang="en-US" sz="2400" dirty="0" smtClean="0"/>
              <a:t>Charged </a:t>
            </a:r>
            <a:r>
              <a:rPr lang="en-US" sz="2400" dirty="0"/>
              <a:t>with providing oversight and monitoring of data access activities and participant protection needs related to all NCI supported data sets. </a:t>
            </a:r>
            <a:r>
              <a:rPr lang="en-US" sz="2400" dirty="0" smtClean="0"/>
              <a:t> </a:t>
            </a:r>
          </a:p>
        </p:txBody>
      </p:sp>
    </p:spTree>
    <p:extLst>
      <p:ext uri="{BB962C8B-B14F-4D97-AF65-F5344CB8AC3E}">
        <p14:creationId xmlns:p14="http://schemas.microsoft.com/office/powerpoint/2010/main" val="90844003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59293" y="4406900"/>
            <a:ext cx="6935420" cy="1362075"/>
          </a:xfrm>
        </p:spPr>
        <p:txBody>
          <a:bodyPr/>
          <a:lstStyle/>
          <a:p>
            <a:pPr algn="ctr"/>
            <a:r>
              <a:rPr lang="en-US" b="0" cap="none" dirty="0" smtClean="0">
                <a:solidFill>
                  <a:schemeClr val="tx1"/>
                </a:solidFill>
              </a:rPr>
              <a:t>Brief Overview</a:t>
            </a:r>
            <a:endParaRPr lang="en-US" b="0" cap="none" dirty="0">
              <a:solidFill>
                <a:schemeClr val="tx1"/>
              </a:solidFill>
            </a:endParaRPr>
          </a:p>
        </p:txBody>
      </p:sp>
      <p:sp>
        <p:nvSpPr>
          <p:cNvPr id="5" name="Text Placeholder 4"/>
          <p:cNvSpPr>
            <a:spLocks noGrp="1"/>
          </p:cNvSpPr>
          <p:nvPr>
            <p:ph type="body" idx="1"/>
          </p:nvPr>
        </p:nvSpPr>
        <p:spPr>
          <a:xfrm>
            <a:off x="1270535" y="2646831"/>
            <a:ext cx="7757962" cy="1299527"/>
          </a:xfrm>
        </p:spPr>
        <p:txBody>
          <a:bodyPr/>
          <a:lstStyle/>
          <a:p>
            <a:pPr algn="ctr"/>
            <a:r>
              <a:rPr lang="en-US" sz="4400" b="1" dirty="0" smtClean="0"/>
              <a:t>GDS Policy</a:t>
            </a:r>
            <a:endParaRPr lang="en-US" sz="4400" b="1" dirty="0"/>
          </a:p>
        </p:txBody>
      </p:sp>
    </p:spTree>
    <p:extLst>
      <p:ext uri="{BB962C8B-B14F-4D97-AF65-F5344CB8AC3E}">
        <p14:creationId xmlns:p14="http://schemas.microsoft.com/office/powerpoint/2010/main" val="2274197566"/>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6413" y="240381"/>
            <a:ext cx="7767588" cy="495023"/>
          </a:xfrm>
        </p:spPr>
        <p:txBody>
          <a:bodyPr>
            <a:noAutofit/>
          </a:bodyPr>
          <a:lstStyle/>
          <a:p>
            <a:pPr algn="ctr"/>
            <a:r>
              <a:rPr lang="en-US" sz="3200" b="1" dirty="0" smtClean="0">
                <a:effectLst>
                  <a:outerShdw blurRad="38100" dist="38100" dir="2700000" algn="tl">
                    <a:srgbClr val="000000">
                      <a:alpha val="43137"/>
                    </a:srgbClr>
                  </a:outerShdw>
                </a:effectLst>
              </a:rPr>
              <a:t>Genomic Program Administrator (GPA)</a:t>
            </a:r>
            <a:endParaRPr lang="en-US" sz="3200"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376413" y="1074265"/>
            <a:ext cx="7642502" cy="3877221"/>
          </a:xfrm>
          <a:ln>
            <a:noFill/>
          </a:ln>
        </p:spPr>
        <p:txBody>
          <a:bodyPr>
            <a:noAutofit/>
          </a:bodyPr>
          <a:lstStyle/>
          <a:p>
            <a:pPr lvl="0">
              <a:buClrTx/>
            </a:pPr>
            <a:r>
              <a:rPr lang="en-US" sz="2400" dirty="0" smtClean="0"/>
              <a:t>Function </a:t>
            </a:r>
            <a:r>
              <a:rPr lang="en-US" sz="2400" dirty="0"/>
              <a:t>as a central point of coordination and information about NCI data sharing activities and implementation of NIH and NCI polices.  </a:t>
            </a:r>
            <a:endParaRPr lang="en-US" sz="2400" dirty="0" smtClean="0"/>
          </a:p>
          <a:p>
            <a:pPr lvl="0">
              <a:buClrTx/>
            </a:pPr>
            <a:r>
              <a:rPr lang="en-US" sz="2400" dirty="0" smtClean="0"/>
              <a:t>Point </a:t>
            </a:r>
            <a:r>
              <a:rPr lang="en-US" sz="2400" dirty="0"/>
              <a:t>of contact </a:t>
            </a:r>
            <a:r>
              <a:rPr lang="en-US" sz="2400" dirty="0" smtClean="0"/>
              <a:t>regarding </a:t>
            </a:r>
            <a:r>
              <a:rPr lang="en-US" sz="2400" dirty="0"/>
              <a:t>the implementation of data sharing expectations in the </a:t>
            </a:r>
            <a:r>
              <a:rPr lang="en-US" sz="2400" dirty="0" smtClean="0"/>
              <a:t>CCR.  </a:t>
            </a:r>
          </a:p>
          <a:p>
            <a:pPr lvl="0">
              <a:buClrTx/>
            </a:pPr>
            <a:r>
              <a:rPr lang="en-US" sz="2400" dirty="0" smtClean="0"/>
              <a:t>Work </a:t>
            </a:r>
            <a:r>
              <a:rPr lang="en-US" sz="2400" dirty="0"/>
              <a:t>in concert with </a:t>
            </a:r>
            <a:r>
              <a:rPr lang="en-US" sz="2400" dirty="0" smtClean="0"/>
              <a:t>the </a:t>
            </a:r>
            <a:r>
              <a:rPr lang="en-US" sz="2400" dirty="0"/>
              <a:t>NCI Genomic Data Sharing Governance Committee on questions regarding implementation of Institute and NIH </a:t>
            </a:r>
            <a:r>
              <a:rPr lang="en-US" sz="2400" dirty="0" smtClean="0"/>
              <a:t>policies.</a:t>
            </a:r>
          </a:p>
          <a:p>
            <a:pPr>
              <a:buClrTx/>
            </a:pPr>
            <a:r>
              <a:rPr lang="en-US" sz="2400" dirty="0" smtClean="0"/>
              <a:t>The GPA </a:t>
            </a:r>
            <a:r>
              <a:rPr lang="en-US" sz="2400" dirty="0"/>
              <a:t>will serve as a liaison to the NIH Genomic Data Sharing governance structure through the Technical Standards and Data Submission Steering (TSDS) Committee. </a:t>
            </a:r>
            <a:endParaRPr lang="en-US" sz="2400" dirty="0" smtClean="0"/>
          </a:p>
          <a:p>
            <a:pPr marL="342900" lvl="1" indent="-342900">
              <a:buClrTx/>
              <a:buFontTx/>
              <a:buChar char="•"/>
            </a:pPr>
            <a:r>
              <a:rPr lang="en-US" sz="2400" dirty="0" smtClean="0"/>
              <a:t>The </a:t>
            </a:r>
            <a:r>
              <a:rPr lang="en-US" sz="2400" b="1" dirty="0" smtClean="0">
                <a:solidFill>
                  <a:srgbClr val="FF0000"/>
                </a:solidFill>
              </a:rPr>
              <a:t>CCR GPA is Kathy Calzone, calzonek@mail.nih.gov</a:t>
            </a:r>
          </a:p>
          <a:p>
            <a:pPr marL="0" indent="0">
              <a:buClrTx/>
              <a:buNone/>
            </a:pPr>
            <a:endParaRPr lang="en-US" sz="2400" dirty="0"/>
          </a:p>
        </p:txBody>
      </p:sp>
    </p:spTree>
    <p:extLst>
      <p:ext uri="{BB962C8B-B14F-4D97-AF65-F5344CB8AC3E}">
        <p14:creationId xmlns:p14="http://schemas.microsoft.com/office/powerpoint/2010/main" val="1909161130"/>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6413" y="375134"/>
            <a:ext cx="7767588" cy="495023"/>
          </a:xfrm>
        </p:spPr>
        <p:txBody>
          <a:bodyPr>
            <a:noAutofit/>
          </a:bodyPr>
          <a:lstStyle/>
          <a:p>
            <a:pPr algn="ctr"/>
            <a:r>
              <a:rPr lang="en-US" sz="3200" b="1" dirty="0" smtClean="0">
                <a:effectLst>
                  <a:outerShdw blurRad="38100" dist="38100" dir="2700000" algn="tl">
                    <a:srgbClr val="000000">
                      <a:alpha val="43137"/>
                    </a:srgbClr>
                  </a:outerShdw>
                </a:effectLst>
              </a:rPr>
              <a:t>GPA Administrator</a:t>
            </a:r>
            <a:endParaRPr lang="en-US" sz="3200"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376413" y="1334147"/>
            <a:ext cx="7642502" cy="4700893"/>
          </a:xfrm>
          <a:ln>
            <a:noFill/>
          </a:ln>
        </p:spPr>
        <p:txBody>
          <a:bodyPr>
            <a:noAutofit/>
          </a:bodyPr>
          <a:lstStyle/>
          <a:p>
            <a:pPr lvl="0">
              <a:buClrTx/>
            </a:pPr>
            <a:r>
              <a:rPr lang="en-US" sz="2400" dirty="0" smtClean="0"/>
              <a:t>Point </a:t>
            </a:r>
            <a:r>
              <a:rPr lang="en-US" sz="2400" dirty="0"/>
              <a:t>of contact </a:t>
            </a:r>
            <a:r>
              <a:rPr lang="en-US" sz="2400" dirty="0" smtClean="0"/>
              <a:t>regarding </a:t>
            </a:r>
            <a:r>
              <a:rPr lang="en-US" sz="2400" dirty="0"/>
              <a:t>the </a:t>
            </a:r>
            <a:r>
              <a:rPr lang="en-US" sz="2400" dirty="0" smtClean="0"/>
              <a:t>logistics of study registration and data submission for CCR.  </a:t>
            </a:r>
          </a:p>
          <a:p>
            <a:pPr lvl="0">
              <a:buClrTx/>
            </a:pPr>
            <a:r>
              <a:rPr lang="en-US" sz="2400" dirty="0" smtClean="0"/>
              <a:t>Work </a:t>
            </a:r>
            <a:r>
              <a:rPr lang="en-US" sz="2400" dirty="0"/>
              <a:t>in concert with </a:t>
            </a:r>
            <a:r>
              <a:rPr lang="en-US" sz="2400" dirty="0" smtClean="0"/>
              <a:t>the CCR GPA on </a:t>
            </a:r>
            <a:r>
              <a:rPr lang="en-US" sz="2400" dirty="0"/>
              <a:t>questions regarding implementation of Institute and NIH </a:t>
            </a:r>
            <a:r>
              <a:rPr lang="en-US" sz="2400" dirty="0" smtClean="0"/>
              <a:t>policies</a:t>
            </a:r>
          </a:p>
          <a:p>
            <a:pPr marL="342900" lvl="1" indent="-342900">
              <a:buClrTx/>
              <a:buFont typeface="Arial"/>
              <a:buChar char="•"/>
            </a:pPr>
            <a:r>
              <a:rPr lang="en-US" sz="2400" dirty="0" smtClean="0"/>
              <a:t>The GPA Administrator  will also work in concert with the NCI Genomic Data Sharing Governance Committee on questions regarding implementation of Institute and NIH policies.</a:t>
            </a:r>
          </a:p>
          <a:p>
            <a:pPr marL="342900" lvl="1" indent="-342900">
              <a:buClrTx/>
              <a:buFont typeface="Arial"/>
              <a:buChar char="•"/>
            </a:pPr>
            <a:r>
              <a:rPr lang="en-US" sz="2400" dirty="0" smtClean="0"/>
              <a:t>The </a:t>
            </a:r>
            <a:r>
              <a:rPr lang="en-US" sz="2400" b="1" dirty="0" smtClean="0">
                <a:solidFill>
                  <a:srgbClr val="FF0000"/>
                </a:solidFill>
              </a:rPr>
              <a:t>CCR GPA Administrator is Anjan Purkayastha, anjan.purkayastha@nih.gov</a:t>
            </a:r>
          </a:p>
          <a:p>
            <a:pPr marL="0" lvl="1" indent="0">
              <a:buClrTx/>
              <a:buNone/>
            </a:pPr>
            <a:endParaRPr lang="en-US" sz="2400" dirty="0"/>
          </a:p>
        </p:txBody>
      </p:sp>
    </p:spTree>
    <p:extLst>
      <p:ext uri="{BB962C8B-B14F-4D97-AF65-F5344CB8AC3E}">
        <p14:creationId xmlns:p14="http://schemas.microsoft.com/office/powerpoint/2010/main" val="4034970771"/>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6787" y="0"/>
            <a:ext cx="7777213" cy="914400"/>
          </a:xfrm>
        </p:spPr>
        <p:txBody>
          <a:bodyPr/>
          <a:lstStyle/>
          <a:p>
            <a:pPr algn="ctr"/>
            <a:r>
              <a:rPr lang="en-US" dirty="0" smtClean="0">
                <a:effectLst>
                  <a:outerShdw blurRad="38100" dist="38100" dir="2700000" algn="tl">
                    <a:srgbClr val="000000">
                      <a:alpha val="43137"/>
                    </a:srgbClr>
                  </a:outerShdw>
                </a:effectLst>
              </a:rPr>
              <a:t>CCR and NCI Infrastructure</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445474" y="1821531"/>
            <a:ext cx="7560612" cy="3514785"/>
          </a:xfrm>
        </p:spPr>
        <p:txBody>
          <a:bodyPr/>
          <a:lstStyle/>
          <a:p>
            <a:r>
              <a:rPr lang="en-US" sz="2400" dirty="0" smtClean="0"/>
              <a:t>Information on NIH-wide implementation of  </a:t>
            </a:r>
            <a:r>
              <a:rPr lang="en-US" sz="2400" dirty="0"/>
              <a:t>GDS Policy:  </a:t>
            </a:r>
            <a:endParaRPr lang="en-US" sz="2400" dirty="0" smtClean="0"/>
          </a:p>
          <a:p>
            <a:pPr marL="346075" indent="0">
              <a:buNone/>
            </a:pPr>
            <a:r>
              <a:rPr lang="en-US" sz="2400" dirty="0" smtClean="0">
                <a:hlinkClick r:id="rId2"/>
              </a:rPr>
              <a:t>https</a:t>
            </a:r>
            <a:r>
              <a:rPr lang="en-US" sz="2400" dirty="0">
                <a:hlinkClick r:id="rId2"/>
              </a:rPr>
              <a:t>://gds.nih.gov</a:t>
            </a:r>
            <a:r>
              <a:rPr lang="en-US" sz="2400" dirty="0" smtClean="0">
                <a:hlinkClick r:id="rId2"/>
              </a:rPr>
              <a:t>/</a:t>
            </a:r>
            <a:endParaRPr lang="en-US" sz="2400" dirty="0" smtClean="0"/>
          </a:p>
          <a:p>
            <a:pPr marL="0" indent="0">
              <a:buNone/>
            </a:pPr>
            <a:endParaRPr lang="en-US" sz="2400" dirty="0" smtClean="0"/>
          </a:p>
          <a:p>
            <a:r>
              <a:rPr lang="en-US" sz="2400" dirty="0" smtClean="0"/>
              <a:t>Information on NCI-wide implementation of  </a:t>
            </a:r>
            <a:r>
              <a:rPr lang="en-US" sz="2400" dirty="0"/>
              <a:t>GDS Policy </a:t>
            </a:r>
            <a:r>
              <a:rPr lang="en-US" sz="2400" dirty="0" smtClean="0"/>
              <a:t>: </a:t>
            </a:r>
            <a:r>
              <a:rPr lang="en-US" sz="2400" u="sng" dirty="0">
                <a:hlinkClick r:id="rId3"/>
              </a:rPr>
              <a:t>http://www.cancer.gov/grants-training/grants-management/nci-policies/genomic-data#policy</a:t>
            </a:r>
            <a:r>
              <a:rPr lang="en-US" sz="2400" dirty="0"/>
              <a:t> </a:t>
            </a:r>
            <a:endParaRPr lang="en-US" sz="2400" dirty="0" smtClean="0"/>
          </a:p>
          <a:p>
            <a:pPr marL="0" indent="0">
              <a:buNone/>
            </a:pPr>
            <a:endParaRPr lang="en-US" sz="2400" dirty="0"/>
          </a:p>
          <a:p>
            <a:r>
              <a:rPr lang="en-US" sz="2400" dirty="0" smtClean="0"/>
              <a:t>Information on CCR-wide implementation of CCR GDS Policy:</a:t>
            </a:r>
          </a:p>
          <a:p>
            <a:pPr marL="346075" indent="0">
              <a:buNone/>
            </a:pPr>
            <a:r>
              <a:rPr lang="en-US" sz="2400" u="sng" dirty="0" smtClean="0">
                <a:hlinkClick r:id="rId4"/>
              </a:rPr>
              <a:t>http</a:t>
            </a:r>
            <a:r>
              <a:rPr lang="en-US" sz="2400" u="sng" dirty="0">
                <a:hlinkClick r:id="rId4"/>
              </a:rPr>
              <a:t>://bit.ly/CCR_GDS</a:t>
            </a:r>
            <a:r>
              <a:rPr lang="en-US" sz="2400" dirty="0"/>
              <a:t> </a:t>
            </a:r>
            <a:endParaRPr lang="en-US" sz="2400" dirty="0" smtClean="0"/>
          </a:p>
          <a:p>
            <a:pPr marL="0" indent="0">
              <a:buNone/>
            </a:pPr>
            <a:endParaRPr lang="en-US" sz="2400" dirty="0"/>
          </a:p>
        </p:txBody>
      </p:sp>
    </p:spTree>
    <p:extLst>
      <p:ext uri="{BB962C8B-B14F-4D97-AF65-F5344CB8AC3E}">
        <p14:creationId xmlns:p14="http://schemas.microsoft.com/office/powerpoint/2010/main" val="252286911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11164" y="1147601"/>
            <a:ext cx="7632836" cy="4770044"/>
          </a:xfrm>
          <a:ln>
            <a:noFill/>
          </a:ln>
        </p:spPr>
        <p:txBody>
          <a:bodyPr>
            <a:noAutofit/>
          </a:bodyPr>
          <a:lstStyle/>
          <a:p>
            <a:pPr>
              <a:buClr>
                <a:srgbClr val="FF0000"/>
              </a:buClr>
            </a:pPr>
            <a:r>
              <a:rPr lang="en-US" sz="2000" dirty="0"/>
              <a:t>CCR SOPs have been established: </a:t>
            </a:r>
          </a:p>
          <a:p>
            <a:pPr lvl="1">
              <a:buClr>
                <a:srgbClr val="FF0000"/>
              </a:buClr>
            </a:pPr>
            <a:r>
              <a:rPr lang="en-US" sz="2000" dirty="0"/>
              <a:t>Developing a GDSP (RPS-21)</a:t>
            </a:r>
          </a:p>
          <a:p>
            <a:pPr lvl="1">
              <a:buClr>
                <a:srgbClr val="FF0000"/>
              </a:buClr>
            </a:pPr>
            <a:r>
              <a:rPr lang="en-US" sz="2000" dirty="0"/>
              <a:t>Study Registration to </a:t>
            </a:r>
            <a:r>
              <a:rPr lang="en-US" sz="2000" dirty="0" err="1" smtClean="0"/>
              <a:t>dbGAP</a:t>
            </a:r>
            <a:r>
              <a:rPr lang="en-US" sz="2000" dirty="0" smtClean="0"/>
              <a:t> (RPS-23</a:t>
            </a:r>
            <a:r>
              <a:rPr lang="en-US" sz="2000" dirty="0"/>
              <a:t>)</a:t>
            </a:r>
          </a:p>
          <a:p>
            <a:pPr lvl="1">
              <a:buClr>
                <a:srgbClr val="FF0000"/>
              </a:buClr>
            </a:pPr>
            <a:r>
              <a:rPr lang="en-US" sz="2000" dirty="0" smtClean="0"/>
              <a:t>Requesting a GDS </a:t>
            </a:r>
            <a:r>
              <a:rPr lang="en-US" sz="2000" dirty="0"/>
              <a:t>Exception (RPS-22)</a:t>
            </a:r>
          </a:p>
          <a:p>
            <a:pPr>
              <a:buClr>
                <a:srgbClr val="FF0000"/>
              </a:buClr>
            </a:pPr>
            <a:endParaRPr lang="en-US" sz="2000" dirty="0" smtClean="0"/>
          </a:p>
          <a:p>
            <a:pPr>
              <a:buClr>
                <a:srgbClr val="FF0000"/>
              </a:buClr>
            </a:pPr>
            <a:r>
              <a:rPr lang="en-US" sz="2000" dirty="0" smtClean="0"/>
              <a:t>Clinical Trial Infrastructure</a:t>
            </a:r>
          </a:p>
          <a:p>
            <a:pPr lvl="1">
              <a:buClr>
                <a:srgbClr val="FF0000"/>
              </a:buClr>
            </a:pPr>
            <a:r>
              <a:rPr lang="en-US" sz="2000" dirty="0" smtClean="0"/>
              <a:t>Protocol template language approved</a:t>
            </a:r>
          </a:p>
          <a:p>
            <a:pPr lvl="1">
              <a:buClr>
                <a:srgbClr val="FF0000"/>
              </a:buClr>
            </a:pPr>
            <a:r>
              <a:rPr lang="en-US" sz="2000" dirty="0" smtClean="0"/>
              <a:t>Modification to </a:t>
            </a:r>
            <a:r>
              <a:rPr lang="en-US" sz="2000" dirty="0" err="1" smtClean="0"/>
              <a:t>iRIS</a:t>
            </a:r>
            <a:r>
              <a:rPr lang="en-US" sz="2000" dirty="0" smtClean="0"/>
              <a:t> application in place</a:t>
            </a:r>
          </a:p>
          <a:p>
            <a:pPr lvl="1">
              <a:buClr>
                <a:srgbClr val="FF0000"/>
              </a:buClr>
            </a:pPr>
            <a:r>
              <a:rPr lang="en-US" sz="2000" dirty="0" smtClean="0"/>
              <a:t>Template consent language</a:t>
            </a:r>
          </a:p>
          <a:p>
            <a:pPr lvl="2">
              <a:buClr>
                <a:srgbClr val="FF0000"/>
              </a:buClr>
            </a:pPr>
            <a:r>
              <a:rPr lang="en-US" sz="2000" dirty="0" smtClean="0"/>
              <a:t>Approved by IRB 4/2015</a:t>
            </a:r>
          </a:p>
          <a:p>
            <a:pPr marL="0" indent="0">
              <a:buClr>
                <a:srgbClr val="FF0000"/>
              </a:buClr>
              <a:buNone/>
            </a:pPr>
            <a:endParaRPr lang="en-US" sz="2000" dirty="0" smtClean="0"/>
          </a:p>
          <a:p>
            <a:pPr>
              <a:buClr>
                <a:srgbClr val="FF0000"/>
              </a:buClr>
            </a:pPr>
            <a:r>
              <a:rPr lang="en-US" sz="2000" dirty="0" smtClean="0"/>
              <a:t>OHSRP Exemption Infrastructure</a:t>
            </a:r>
          </a:p>
          <a:p>
            <a:pPr lvl="1">
              <a:buClr>
                <a:srgbClr val="FF0000"/>
              </a:buClr>
            </a:pPr>
            <a:r>
              <a:rPr lang="en-US" sz="2000" dirty="0" smtClean="0"/>
              <a:t>Language integrated into application</a:t>
            </a:r>
          </a:p>
        </p:txBody>
      </p:sp>
      <p:sp>
        <p:nvSpPr>
          <p:cNvPr id="6" name="Title 5"/>
          <p:cNvSpPr>
            <a:spLocks noGrp="1"/>
          </p:cNvSpPr>
          <p:nvPr>
            <p:ph type="title"/>
          </p:nvPr>
        </p:nvSpPr>
        <p:spPr/>
        <p:txBody>
          <a:bodyPr/>
          <a:lstStyle/>
          <a:p>
            <a:r>
              <a:rPr lang="en-US" dirty="0">
                <a:effectLst>
                  <a:outerShdw blurRad="38100" dist="38100" dir="2700000" algn="tl">
                    <a:srgbClr val="000000">
                      <a:alpha val="43137"/>
                    </a:srgbClr>
                  </a:outerShdw>
                </a:effectLst>
              </a:rPr>
              <a:t>CCR and NCI Infrastructures, continued</a:t>
            </a:r>
            <a:endParaRPr lang="en-US" dirty="0"/>
          </a:p>
        </p:txBody>
      </p:sp>
    </p:spTree>
    <p:extLst>
      <p:ext uri="{BB962C8B-B14F-4D97-AF65-F5344CB8AC3E}">
        <p14:creationId xmlns:p14="http://schemas.microsoft.com/office/powerpoint/2010/main" val="405439038"/>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6787" y="211756"/>
            <a:ext cx="7777213" cy="778189"/>
          </a:xfrm>
        </p:spPr>
        <p:txBody>
          <a:bodyPr>
            <a:normAutofit/>
          </a:bodyPr>
          <a:lstStyle/>
          <a:p>
            <a:pPr algn="ctr"/>
            <a:r>
              <a:rPr lang="en-US" b="1" dirty="0" smtClean="0">
                <a:effectLst>
                  <a:outerShdw blurRad="38100" dist="38100" dir="2700000" algn="tl">
                    <a:srgbClr val="000000">
                      <a:alpha val="43137"/>
                    </a:srgbClr>
                  </a:outerShdw>
                </a:effectLst>
              </a:rPr>
              <a:t>CCR and </a:t>
            </a:r>
            <a:r>
              <a:rPr lang="en-US" dirty="0">
                <a:effectLst>
                  <a:outerShdw blurRad="38100" dist="38100" dir="2700000" algn="tl">
                    <a:srgbClr val="000000">
                      <a:alpha val="43137"/>
                    </a:srgbClr>
                  </a:outerShdw>
                </a:effectLst>
              </a:rPr>
              <a:t>NCI Infrastructures, continued</a:t>
            </a:r>
          </a:p>
        </p:txBody>
      </p:sp>
      <p:sp>
        <p:nvSpPr>
          <p:cNvPr id="3" name="Content Placeholder 2"/>
          <p:cNvSpPr>
            <a:spLocks noGrp="1"/>
          </p:cNvSpPr>
          <p:nvPr>
            <p:ph idx="1"/>
          </p:nvPr>
        </p:nvSpPr>
        <p:spPr>
          <a:xfrm>
            <a:off x="1366787" y="912943"/>
            <a:ext cx="7632836" cy="4770044"/>
          </a:xfrm>
          <a:ln>
            <a:noFill/>
          </a:ln>
        </p:spPr>
        <p:txBody>
          <a:bodyPr>
            <a:noAutofit/>
          </a:bodyPr>
          <a:lstStyle/>
          <a:p>
            <a:pPr>
              <a:buClrTx/>
            </a:pPr>
            <a:r>
              <a:rPr lang="en-US" sz="2400" dirty="0" smtClean="0"/>
              <a:t>Compliance</a:t>
            </a:r>
          </a:p>
          <a:p>
            <a:pPr lvl="1">
              <a:buClrTx/>
            </a:pPr>
            <a:r>
              <a:rPr lang="en-US" sz="2200" dirty="0" smtClean="0"/>
              <a:t>Manuscript clearance</a:t>
            </a:r>
          </a:p>
          <a:p>
            <a:pPr lvl="1">
              <a:buClrTx/>
            </a:pPr>
            <a:r>
              <a:rPr lang="en-US" sz="2200" dirty="0"/>
              <a:t>Protocol tracking</a:t>
            </a:r>
          </a:p>
          <a:p>
            <a:pPr lvl="1">
              <a:buClrTx/>
            </a:pPr>
            <a:r>
              <a:rPr lang="en-US" sz="2200" dirty="0"/>
              <a:t>OHSRP tracking</a:t>
            </a:r>
          </a:p>
          <a:p>
            <a:pPr lvl="1">
              <a:buClrTx/>
            </a:pPr>
            <a:r>
              <a:rPr lang="en-US" sz="2200" dirty="0" smtClean="0"/>
              <a:t>Z01 annual reporting</a:t>
            </a:r>
          </a:p>
          <a:p>
            <a:pPr lvl="2">
              <a:buClrTx/>
            </a:pPr>
            <a:r>
              <a:rPr lang="en-US" sz="2000" dirty="0" smtClean="0"/>
              <a:t>Weakest area is non-human genomic data sharing</a:t>
            </a:r>
          </a:p>
          <a:p>
            <a:pPr lvl="1">
              <a:buClrTx/>
            </a:pPr>
            <a:r>
              <a:rPr lang="en-US" sz="2200" dirty="0"/>
              <a:t>Genomic Data Sharing Compliance Committee </a:t>
            </a:r>
          </a:p>
          <a:p>
            <a:pPr lvl="2">
              <a:buClrTx/>
            </a:pPr>
            <a:r>
              <a:rPr lang="en-US" sz="2000" dirty="0" smtClean="0"/>
              <a:t>Last meeting 10/6/2015</a:t>
            </a:r>
          </a:p>
          <a:p>
            <a:pPr lvl="2">
              <a:buClrTx/>
            </a:pPr>
            <a:r>
              <a:rPr lang="en-US" sz="2000" dirty="0" smtClean="0"/>
              <a:t>Purpose is to establish requirements and strategy to support intramural and extramural compliance with the Genomic Data Sharing policy</a:t>
            </a:r>
          </a:p>
          <a:p>
            <a:pPr>
              <a:spcBef>
                <a:spcPts val="600"/>
              </a:spcBef>
              <a:buClrTx/>
            </a:pPr>
            <a:r>
              <a:rPr lang="en-US" sz="2400" dirty="0"/>
              <a:t>Training Options</a:t>
            </a:r>
          </a:p>
          <a:p>
            <a:pPr lvl="1">
              <a:spcBef>
                <a:spcPts val="600"/>
              </a:spcBef>
              <a:buClrTx/>
            </a:pPr>
            <a:r>
              <a:rPr lang="en-US" sz="2000" dirty="0"/>
              <a:t>Training slide set </a:t>
            </a:r>
            <a:r>
              <a:rPr lang="en-US" sz="2000" dirty="0" smtClean="0"/>
              <a:t>developed, available for Branch and/or team training as requested</a:t>
            </a:r>
            <a:endParaRPr lang="en-US" sz="2000" dirty="0"/>
          </a:p>
          <a:p>
            <a:pPr lvl="1">
              <a:spcBef>
                <a:spcPts val="600"/>
              </a:spcBef>
              <a:buClrTx/>
            </a:pPr>
            <a:r>
              <a:rPr lang="en-US" sz="2000" dirty="0" smtClean="0"/>
              <a:t>Working with NCBI to establish training sessions for </a:t>
            </a:r>
            <a:r>
              <a:rPr lang="en-US" sz="2000" dirty="0" err="1" smtClean="0"/>
              <a:t>dbGaP</a:t>
            </a:r>
            <a:r>
              <a:rPr lang="en-US" sz="2000" dirty="0" smtClean="0"/>
              <a:t> registration/submission</a:t>
            </a:r>
            <a:endParaRPr lang="en-US" sz="2000" dirty="0"/>
          </a:p>
          <a:p>
            <a:pPr lvl="2">
              <a:buClrTx/>
            </a:pPr>
            <a:endParaRPr lang="en-US" sz="2000" dirty="0" smtClean="0"/>
          </a:p>
          <a:p>
            <a:pPr marL="0" indent="0">
              <a:buClrTx/>
              <a:buNone/>
            </a:pPr>
            <a:endParaRPr lang="en-US" sz="2400" dirty="0"/>
          </a:p>
        </p:txBody>
      </p:sp>
    </p:spTree>
    <p:extLst>
      <p:ext uri="{BB962C8B-B14F-4D97-AF65-F5344CB8AC3E}">
        <p14:creationId xmlns:p14="http://schemas.microsoft.com/office/powerpoint/2010/main" val="3960936930"/>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0850" y="180544"/>
            <a:ext cx="7753150" cy="599102"/>
          </a:xfrm>
        </p:spPr>
        <p:txBody>
          <a:bodyPr/>
          <a:lstStyle/>
          <a:p>
            <a:pPr algn="ctr"/>
            <a:r>
              <a:rPr lang="en-US" b="1" dirty="0" smtClean="0">
                <a:effectLst>
                  <a:outerShdw blurRad="38100" dist="38100" dir="2700000" algn="tl">
                    <a:srgbClr val="000000">
                      <a:alpha val="43137"/>
                    </a:srgbClr>
                  </a:outerShdw>
                </a:effectLst>
              </a:rPr>
              <a:t>Questions and Answers</a:t>
            </a:r>
            <a:endParaRPr lang="en-US" b="1" dirty="0">
              <a:effectLst>
                <a:outerShdw blurRad="38100" dist="38100" dir="2700000" algn="tl">
                  <a:srgbClr val="000000">
                    <a:alpha val="43137"/>
                  </a:srgbClr>
                </a:outerShdw>
              </a:effectLst>
            </a:endParaRPr>
          </a:p>
        </p:txBody>
      </p:sp>
      <p:sp>
        <p:nvSpPr>
          <p:cNvPr id="3" name="Rectangle 2"/>
          <p:cNvSpPr/>
          <p:nvPr/>
        </p:nvSpPr>
        <p:spPr>
          <a:xfrm>
            <a:off x="1578542" y="1791441"/>
            <a:ext cx="7055317" cy="3108543"/>
          </a:xfrm>
          <a:prstGeom prst="rect">
            <a:avLst/>
          </a:prstGeom>
        </p:spPr>
        <p:txBody>
          <a:bodyPr wrap="square">
            <a:spAutoFit/>
          </a:bodyPr>
          <a:lstStyle/>
          <a:p>
            <a:r>
              <a:rPr lang="en-US" sz="2800" b="1" dirty="0"/>
              <a:t>Genomic Program </a:t>
            </a:r>
            <a:r>
              <a:rPr lang="en-US" sz="2800" b="1" dirty="0" smtClean="0"/>
              <a:t>Administrator </a:t>
            </a:r>
            <a:r>
              <a:rPr lang="en-US" sz="2800" b="1" dirty="0"/>
              <a:t>(GPA)</a:t>
            </a:r>
          </a:p>
          <a:p>
            <a:r>
              <a:rPr lang="en-US" sz="2800" dirty="0"/>
              <a:t>Kathleen Calzone, PhD, RN, APNG, FAAN</a:t>
            </a:r>
          </a:p>
          <a:p>
            <a:r>
              <a:rPr lang="en-US" sz="2800" dirty="0"/>
              <a:t>301-435-0538, </a:t>
            </a:r>
            <a:r>
              <a:rPr lang="en-US" sz="2800" dirty="0" smtClean="0"/>
              <a:t>calzonek@mail.nih.gov</a:t>
            </a:r>
          </a:p>
          <a:p>
            <a:endParaRPr lang="en-US" sz="2800" dirty="0"/>
          </a:p>
          <a:p>
            <a:r>
              <a:rPr lang="en-US" sz="2800" b="1" dirty="0"/>
              <a:t>GPA Administrator</a:t>
            </a:r>
          </a:p>
          <a:p>
            <a:r>
              <a:rPr lang="en-US" sz="2800" dirty="0"/>
              <a:t>Anjan Purkayastha, PhD</a:t>
            </a:r>
          </a:p>
          <a:p>
            <a:r>
              <a:rPr lang="en-US" sz="2800" dirty="0"/>
              <a:t>301-594-1395, anjan.purkayastha@nih.gov</a:t>
            </a:r>
          </a:p>
        </p:txBody>
      </p:sp>
    </p:spTree>
    <p:extLst>
      <p:ext uri="{BB962C8B-B14F-4D97-AF65-F5344CB8AC3E}">
        <p14:creationId xmlns:p14="http://schemas.microsoft.com/office/powerpoint/2010/main" val="186784251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4164" y="1137533"/>
            <a:ext cx="7252636" cy="3980909"/>
          </a:xfrm>
          <a:ln>
            <a:noFill/>
          </a:ln>
        </p:spPr>
        <p:txBody>
          <a:bodyPr>
            <a:noAutofit/>
          </a:bodyPr>
          <a:lstStyle/>
          <a:p>
            <a:r>
              <a:rPr lang="en-US" sz="1800" dirty="0"/>
              <a:t>Broad data sharing promotes maximum public benefit from federally funded genomics </a:t>
            </a:r>
            <a:r>
              <a:rPr lang="en-US" sz="1800" dirty="0" smtClean="0"/>
              <a:t>research</a:t>
            </a:r>
          </a:p>
          <a:p>
            <a:pPr marL="0" indent="0">
              <a:buNone/>
            </a:pPr>
            <a:endParaRPr lang="en-US" sz="1800" dirty="0" smtClean="0"/>
          </a:p>
          <a:p>
            <a:r>
              <a:rPr lang="en-US" sz="1800" dirty="0" smtClean="0"/>
              <a:t>NCI </a:t>
            </a:r>
            <a:r>
              <a:rPr lang="en-US" sz="1800" dirty="0"/>
              <a:t>supports the broadest appropriate genomic data sharing with timely data release through </a:t>
            </a:r>
            <a:r>
              <a:rPr lang="en-US" sz="1800" dirty="0" smtClean="0"/>
              <a:t>broadly accessible </a:t>
            </a:r>
            <a:r>
              <a:rPr lang="en-US" sz="1800" dirty="0"/>
              <a:t>open or, if more appropriate, controlled access data repositories </a:t>
            </a:r>
            <a:endParaRPr lang="en-US" sz="1800" dirty="0" smtClean="0"/>
          </a:p>
          <a:p>
            <a:pPr marL="0" indent="0">
              <a:buNone/>
            </a:pPr>
            <a:endParaRPr lang="en-US" sz="1800" dirty="0" smtClean="0"/>
          </a:p>
          <a:p>
            <a:r>
              <a:rPr lang="en-US" sz="1800" dirty="0" smtClean="0"/>
              <a:t>Systems </a:t>
            </a:r>
            <a:r>
              <a:rPr lang="en-US" sz="1800" dirty="0"/>
              <a:t>to ensure robust participant protection and appropriate oversight of research conduct, </a:t>
            </a:r>
            <a:r>
              <a:rPr lang="en-US" sz="1800" dirty="0" smtClean="0"/>
              <a:t>data quality</a:t>
            </a:r>
            <a:r>
              <a:rPr lang="en-US" sz="1800" dirty="0"/>
              <a:t>, data management, data sharing, and data use are fundamental to effective data sharing </a:t>
            </a:r>
            <a:r>
              <a:rPr lang="en-US" sz="1800" dirty="0" smtClean="0"/>
              <a:t>policies and practices</a:t>
            </a:r>
            <a:endParaRPr lang="en-US" sz="1800" dirty="0"/>
          </a:p>
          <a:p>
            <a:pPr marL="0" indent="0">
              <a:buNone/>
            </a:pPr>
            <a:endParaRPr lang="en-US" sz="1800" dirty="0" smtClean="0"/>
          </a:p>
          <a:p>
            <a:r>
              <a:rPr lang="en-US" sz="1800" dirty="0" smtClean="0"/>
              <a:t>Data </a:t>
            </a:r>
            <a:r>
              <a:rPr lang="en-US" sz="1800" dirty="0"/>
              <a:t>sharing allows data generated from one research study to be used to explore a wide range </a:t>
            </a:r>
            <a:r>
              <a:rPr lang="en-US" sz="1800" dirty="0" smtClean="0"/>
              <a:t>of additional </a:t>
            </a:r>
            <a:r>
              <a:rPr lang="en-US" sz="1800" dirty="0"/>
              <a:t>research questions. It also enables data from multiple projects to be combined, amplifying </a:t>
            </a:r>
            <a:r>
              <a:rPr lang="en-US" sz="1800" dirty="0" smtClean="0"/>
              <a:t>the scientific </a:t>
            </a:r>
            <a:r>
              <a:rPr lang="en-US" sz="1800" dirty="0"/>
              <a:t>value of </a:t>
            </a:r>
            <a:r>
              <a:rPr lang="en-US" sz="1800" dirty="0" smtClean="0"/>
              <a:t>data</a:t>
            </a:r>
            <a:endParaRPr lang="en-US" sz="1800" dirty="0"/>
          </a:p>
          <a:p>
            <a:pPr marL="0" indent="0">
              <a:buNone/>
            </a:pPr>
            <a:endParaRPr lang="en-US" sz="1800" dirty="0"/>
          </a:p>
          <a:p>
            <a:r>
              <a:rPr lang="en-US" sz="1800" dirty="0" smtClean="0"/>
              <a:t>Data </a:t>
            </a:r>
            <a:r>
              <a:rPr lang="en-US" sz="1800" dirty="0"/>
              <a:t>to be shared should be annotated to enable data reuse, understanding, harmonization and </a:t>
            </a:r>
            <a:r>
              <a:rPr lang="en-US" sz="1800" dirty="0" smtClean="0"/>
              <a:t>meta-analysis</a:t>
            </a:r>
            <a:endParaRPr lang="en-US" sz="1800" dirty="0"/>
          </a:p>
          <a:p>
            <a:pPr marL="0" indent="0">
              <a:buNone/>
            </a:pPr>
            <a:endParaRPr lang="en-US" sz="1800" dirty="0"/>
          </a:p>
        </p:txBody>
      </p:sp>
      <p:sp>
        <p:nvSpPr>
          <p:cNvPr id="4" name="TextBox 3"/>
          <p:cNvSpPr txBox="1"/>
          <p:nvPr/>
        </p:nvSpPr>
        <p:spPr>
          <a:xfrm>
            <a:off x="1357162" y="288404"/>
            <a:ext cx="7786838" cy="584775"/>
          </a:xfrm>
          <a:prstGeom prst="rect">
            <a:avLst/>
          </a:prstGeom>
          <a:noFill/>
        </p:spPr>
        <p:txBody>
          <a:bodyPr wrap="square" rtlCol="0">
            <a:spAutoFit/>
          </a:bodyPr>
          <a:lstStyle/>
          <a:p>
            <a:pPr algn="ctr"/>
            <a:r>
              <a:rPr lang="en-US" sz="3200" b="1" dirty="0" smtClean="0">
                <a:solidFill>
                  <a:schemeClr val="bg1"/>
                </a:solidFill>
                <a:effectLst>
                  <a:outerShdw blurRad="38100" dist="38100" dir="2700000" algn="tl">
                    <a:srgbClr val="000000">
                      <a:alpha val="43137"/>
                    </a:srgbClr>
                  </a:outerShdw>
                </a:effectLst>
              </a:rPr>
              <a:t>Overarching Principles</a:t>
            </a:r>
            <a:endParaRPr lang="en-US" sz="3200" dirty="0"/>
          </a:p>
        </p:txBody>
      </p:sp>
    </p:spTree>
    <p:extLst>
      <p:ext uri="{BB962C8B-B14F-4D97-AF65-F5344CB8AC3E}">
        <p14:creationId xmlns:p14="http://schemas.microsoft.com/office/powerpoint/2010/main" val="138008285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43788" y="1133842"/>
            <a:ext cx="7243011" cy="5462717"/>
          </a:xfrm>
          <a:ln>
            <a:noFill/>
          </a:ln>
        </p:spPr>
        <p:txBody>
          <a:bodyPr>
            <a:normAutofit/>
          </a:bodyPr>
          <a:lstStyle/>
          <a:p>
            <a:pPr marL="0" lvl="0" indent="0">
              <a:buClrTx/>
              <a:buNone/>
            </a:pPr>
            <a:endParaRPr lang="en-US" sz="2400" dirty="0" smtClean="0"/>
          </a:p>
          <a:p>
            <a:pPr lvl="0">
              <a:buClrTx/>
            </a:pPr>
            <a:r>
              <a:rPr lang="en-US" sz="2400" dirty="0" smtClean="0"/>
              <a:t>The </a:t>
            </a:r>
            <a:r>
              <a:rPr lang="en-US" sz="2400" dirty="0"/>
              <a:t>GDS Policy takes effect for competing grant applications and contract proposals submitted to NIH on or after </a:t>
            </a:r>
            <a:r>
              <a:rPr lang="en-US" sz="2400" b="1" dirty="0"/>
              <a:t>January 25, 2015</a:t>
            </a:r>
            <a:r>
              <a:rPr lang="en-US" sz="2400" dirty="0"/>
              <a:t>. </a:t>
            </a:r>
            <a:endParaRPr lang="en-US" sz="2400" dirty="0" smtClean="0"/>
          </a:p>
          <a:p>
            <a:pPr marL="0" lvl="0" indent="0">
              <a:buClrTx/>
              <a:buNone/>
            </a:pPr>
            <a:endParaRPr lang="en-US" sz="2400" dirty="0"/>
          </a:p>
          <a:p>
            <a:pPr lvl="0">
              <a:buClrTx/>
            </a:pPr>
            <a:r>
              <a:rPr lang="en-US" sz="2400" dirty="0"/>
              <a:t>The first round of grant applications submitted for the January 2015 cycle would likely receive funding in the late Summer or early Fall of 2015. </a:t>
            </a:r>
            <a:endParaRPr lang="en-US" sz="2400" dirty="0" smtClean="0"/>
          </a:p>
          <a:p>
            <a:pPr lvl="0">
              <a:buClrTx/>
            </a:pPr>
            <a:endParaRPr lang="en-US" sz="2400" dirty="0"/>
          </a:p>
          <a:p>
            <a:pPr lvl="0">
              <a:buClrTx/>
            </a:pPr>
            <a:r>
              <a:rPr lang="en-US" sz="2400" b="1" dirty="0" smtClean="0"/>
              <a:t>To </a:t>
            </a:r>
            <a:r>
              <a:rPr lang="en-US" sz="2400" b="1" dirty="0"/>
              <a:t>align with this the intramural </a:t>
            </a:r>
            <a:r>
              <a:rPr lang="en-US" sz="2400" b="1" dirty="0" smtClean="0"/>
              <a:t>programs were directed to comply with GDS on data </a:t>
            </a:r>
            <a:r>
              <a:rPr lang="en-US" sz="2400" b="1" dirty="0"/>
              <a:t>generated on or after </a:t>
            </a:r>
            <a:r>
              <a:rPr lang="en-US" sz="2400" b="1" dirty="0">
                <a:solidFill>
                  <a:srgbClr val="FF0000"/>
                </a:solidFill>
              </a:rPr>
              <a:t>August 31, 2015</a:t>
            </a:r>
            <a:r>
              <a:rPr lang="en-US" sz="2400" b="1" dirty="0"/>
              <a:t>. </a:t>
            </a:r>
            <a:endParaRPr lang="en-US" sz="2400" b="1" dirty="0" smtClean="0"/>
          </a:p>
          <a:p>
            <a:pPr>
              <a:buClrTx/>
            </a:pPr>
            <a:endParaRPr lang="en-US" sz="2400" dirty="0" smtClean="0"/>
          </a:p>
          <a:p>
            <a:pPr lvl="0">
              <a:buClrTx/>
            </a:pPr>
            <a:endParaRPr lang="en-US" sz="2400" b="1" dirty="0"/>
          </a:p>
          <a:p>
            <a:endParaRPr lang="en-US" sz="2400" dirty="0"/>
          </a:p>
        </p:txBody>
      </p:sp>
      <p:sp>
        <p:nvSpPr>
          <p:cNvPr id="4" name="TextBox 3"/>
          <p:cNvSpPr txBox="1"/>
          <p:nvPr/>
        </p:nvSpPr>
        <p:spPr>
          <a:xfrm>
            <a:off x="1347536" y="373325"/>
            <a:ext cx="7796463" cy="1077218"/>
          </a:xfrm>
          <a:prstGeom prst="rect">
            <a:avLst/>
          </a:prstGeom>
          <a:noFill/>
        </p:spPr>
        <p:txBody>
          <a:bodyPr wrap="square" rtlCol="0">
            <a:spAutoFit/>
          </a:bodyPr>
          <a:lstStyle/>
          <a:p>
            <a:pPr algn="ctr"/>
            <a:r>
              <a:rPr lang="en-US" sz="3200" b="1" dirty="0" smtClean="0">
                <a:solidFill>
                  <a:schemeClr val="bg1"/>
                </a:solidFill>
                <a:effectLst>
                  <a:outerShdw blurRad="38100" dist="38100" dir="2700000" algn="tl">
                    <a:srgbClr val="000000">
                      <a:alpha val="43137"/>
                    </a:srgbClr>
                  </a:outerShdw>
                </a:effectLst>
              </a:rPr>
              <a:t>Genomic Data Sharing Policy Effective Dates</a:t>
            </a:r>
            <a:endParaRPr lang="en-US" sz="3200" dirty="0" smtClean="0">
              <a:solidFill>
                <a:schemeClr val="bg1"/>
              </a:solidFill>
              <a:effectLst>
                <a:outerShdw blurRad="38100" dist="38100" dir="2700000" algn="tl">
                  <a:srgbClr val="000000">
                    <a:alpha val="43137"/>
                  </a:srgbClr>
                </a:outerShdw>
              </a:effectLst>
            </a:endParaRPr>
          </a:p>
          <a:p>
            <a:pPr algn="ctr"/>
            <a:endParaRPr lang="en-US" sz="3200" dirty="0"/>
          </a:p>
        </p:txBody>
      </p:sp>
    </p:spTree>
    <p:extLst>
      <p:ext uri="{BB962C8B-B14F-4D97-AF65-F5344CB8AC3E}">
        <p14:creationId xmlns:p14="http://schemas.microsoft.com/office/powerpoint/2010/main" val="146343195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43788" y="1236466"/>
            <a:ext cx="7243011" cy="5462717"/>
          </a:xfrm>
          <a:ln>
            <a:noFill/>
          </a:ln>
        </p:spPr>
        <p:txBody>
          <a:bodyPr>
            <a:normAutofit/>
          </a:bodyPr>
          <a:lstStyle/>
          <a:p>
            <a:pPr marL="0" lvl="0" indent="0">
              <a:buClrTx/>
              <a:buNone/>
            </a:pPr>
            <a:endParaRPr lang="en-US" sz="2400" dirty="0" smtClean="0"/>
          </a:p>
          <a:p>
            <a:pPr lvl="0">
              <a:buClrTx/>
            </a:pPr>
            <a:r>
              <a:rPr lang="en-US" sz="2400" dirty="0" smtClean="0"/>
              <a:t>Within CCR, GDS will be implemented in phases.</a:t>
            </a:r>
          </a:p>
          <a:p>
            <a:pPr marL="0" lvl="0" indent="0">
              <a:buClrTx/>
              <a:buNone/>
            </a:pPr>
            <a:endParaRPr lang="en-US" sz="2400" dirty="0"/>
          </a:p>
          <a:p>
            <a:pPr lvl="0">
              <a:buClrTx/>
            </a:pPr>
            <a:r>
              <a:rPr lang="en-US" sz="2400" dirty="0" smtClean="0"/>
              <a:t>In the first phase all </a:t>
            </a:r>
            <a:r>
              <a:rPr lang="en-US" sz="2400" b="1" dirty="0" smtClean="0"/>
              <a:t>Human</a:t>
            </a:r>
            <a:r>
              <a:rPr lang="en-US" sz="2400" dirty="0" smtClean="0"/>
              <a:t> studies will implement the GDS policy effective </a:t>
            </a:r>
            <a:r>
              <a:rPr lang="en-US" sz="2400" b="1" dirty="0" smtClean="0">
                <a:solidFill>
                  <a:srgbClr val="FF0000"/>
                </a:solidFill>
              </a:rPr>
              <a:t>December 1, 2015.</a:t>
            </a:r>
          </a:p>
          <a:p>
            <a:pPr lvl="0">
              <a:buClrTx/>
            </a:pPr>
            <a:endParaRPr lang="en-US" sz="2400" dirty="0"/>
          </a:p>
          <a:p>
            <a:pPr lvl="0">
              <a:buClrTx/>
            </a:pPr>
            <a:r>
              <a:rPr lang="en-US" sz="2400" b="1" dirty="0" smtClean="0"/>
              <a:t>For ongoing Human studies Genomic Data Sharing Plans should be submitted by </a:t>
            </a:r>
            <a:r>
              <a:rPr lang="en-US" sz="2400" b="1" dirty="0" smtClean="0">
                <a:solidFill>
                  <a:srgbClr val="FF0000"/>
                </a:solidFill>
              </a:rPr>
              <a:t>December 31, 2015.</a:t>
            </a:r>
          </a:p>
          <a:p>
            <a:pPr>
              <a:buClrTx/>
            </a:pPr>
            <a:endParaRPr lang="en-US" sz="2400" dirty="0" smtClean="0"/>
          </a:p>
          <a:p>
            <a:pPr>
              <a:buClrTx/>
            </a:pPr>
            <a:r>
              <a:rPr lang="en-US" sz="2400" dirty="0" smtClean="0"/>
              <a:t>Implementation of GDS policy across non-human studies will start in the second phase, </a:t>
            </a:r>
            <a:r>
              <a:rPr lang="en-US" sz="2400" b="1" dirty="0" smtClean="0">
                <a:solidFill>
                  <a:srgbClr val="FF0000"/>
                </a:solidFill>
              </a:rPr>
              <a:t>date TBD.</a:t>
            </a:r>
            <a:endParaRPr lang="en-US" sz="2400" b="1" dirty="0">
              <a:solidFill>
                <a:srgbClr val="FF0000"/>
              </a:solidFill>
            </a:endParaRPr>
          </a:p>
          <a:p>
            <a:pPr marL="0" lvl="0" indent="0">
              <a:buClrTx/>
              <a:buNone/>
            </a:pPr>
            <a:endParaRPr lang="en-US" sz="2400" b="1" dirty="0"/>
          </a:p>
          <a:p>
            <a:endParaRPr lang="en-US" sz="2400" dirty="0"/>
          </a:p>
        </p:txBody>
      </p:sp>
      <p:sp>
        <p:nvSpPr>
          <p:cNvPr id="4" name="TextBox 3"/>
          <p:cNvSpPr txBox="1"/>
          <p:nvPr/>
        </p:nvSpPr>
        <p:spPr>
          <a:xfrm>
            <a:off x="1347536" y="373325"/>
            <a:ext cx="7796463" cy="1077218"/>
          </a:xfrm>
          <a:prstGeom prst="rect">
            <a:avLst/>
          </a:prstGeom>
          <a:noFill/>
        </p:spPr>
        <p:txBody>
          <a:bodyPr wrap="square" rtlCol="0">
            <a:spAutoFit/>
          </a:bodyPr>
          <a:lstStyle/>
          <a:p>
            <a:pPr algn="ctr"/>
            <a:r>
              <a:rPr lang="en-US" sz="3200" b="1" dirty="0" smtClean="0">
                <a:solidFill>
                  <a:schemeClr val="bg1"/>
                </a:solidFill>
                <a:effectLst>
                  <a:outerShdw blurRad="38100" dist="38100" dir="2700000" algn="tl">
                    <a:srgbClr val="000000">
                      <a:alpha val="43137"/>
                    </a:srgbClr>
                  </a:outerShdw>
                </a:effectLst>
              </a:rPr>
              <a:t>Genomic Data Sharing Policy Effective Dates</a:t>
            </a:r>
            <a:endParaRPr lang="en-US" sz="3200" dirty="0" smtClean="0">
              <a:solidFill>
                <a:schemeClr val="bg1"/>
              </a:solidFill>
              <a:effectLst>
                <a:outerShdw blurRad="38100" dist="38100" dir="2700000" algn="tl">
                  <a:srgbClr val="000000">
                    <a:alpha val="43137"/>
                  </a:srgbClr>
                </a:outerShdw>
              </a:effectLst>
            </a:endParaRPr>
          </a:p>
          <a:p>
            <a:pPr algn="ctr"/>
            <a:endParaRPr lang="en-US" sz="3200" dirty="0"/>
          </a:p>
        </p:txBody>
      </p:sp>
    </p:spTree>
    <p:extLst>
      <p:ext uri="{BB962C8B-B14F-4D97-AF65-F5344CB8AC3E}">
        <p14:creationId xmlns:p14="http://schemas.microsoft.com/office/powerpoint/2010/main" val="385191196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59293" y="4406900"/>
            <a:ext cx="6935420" cy="1362075"/>
          </a:xfrm>
        </p:spPr>
        <p:txBody>
          <a:bodyPr/>
          <a:lstStyle/>
          <a:p>
            <a:pPr algn="ctr"/>
            <a:r>
              <a:rPr lang="en-US" b="0" cap="none" dirty="0" smtClean="0">
                <a:solidFill>
                  <a:schemeClr val="tx1"/>
                </a:solidFill>
              </a:rPr>
              <a:t>Scope and Applicability</a:t>
            </a:r>
            <a:endParaRPr lang="en-US" b="0" cap="none" dirty="0">
              <a:solidFill>
                <a:schemeClr val="tx1"/>
              </a:solidFill>
            </a:endParaRPr>
          </a:p>
        </p:txBody>
      </p:sp>
      <p:sp>
        <p:nvSpPr>
          <p:cNvPr id="5" name="Text Placeholder 4"/>
          <p:cNvSpPr>
            <a:spLocks noGrp="1"/>
          </p:cNvSpPr>
          <p:nvPr>
            <p:ph type="body" idx="1"/>
          </p:nvPr>
        </p:nvSpPr>
        <p:spPr>
          <a:xfrm>
            <a:off x="1270535" y="2646831"/>
            <a:ext cx="7757962" cy="1299527"/>
          </a:xfrm>
        </p:spPr>
        <p:txBody>
          <a:bodyPr/>
          <a:lstStyle/>
          <a:p>
            <a:pPr algn="ctr"/>
            <a:r>
              <a:rPr lang="en-US" sz="4400" b="1" dirty="0" smtClean="0"/>
              <a:t>GDS Policy</a:t>
            </a:r>
            <a:endParaRPr lang="en-US" sz="4400" b="1" dirty="0"/>
          </a:p>
        </p:txBody>
      </p:sp>
    </p:spTree>
    <p:extLst>
      <p:ext uri="{BB962C8B-B14F-4D97-AF65-F5344CB8AC3E}">
        <p14:creationId xmlns:p14="http://schemas.microsoft.com/office/powerpoint/2010/main" val="165384417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3182834"/>
            <a:ext cx="7772400" cy="1500187"/>
          </a:xfrm>
        </p:spPr>
        <p:txBody>
          <a:bodyPr/>
          <a:lstStyle/>
          <a:p>
            <a:r>
              <a:rPr lang="en-US" dirty="0"/>
              <a:t>The GDS Policy applies to all NIH-funded research that generates large-scale </a:t>
            </a:r>
            <a:r>
              <a:rPr lang="en-US" b="1" dirty="0"/>
              <a:t>human</a:t>
            </a:r>
            <a:r>
              <a:rPr lang="en-US" dirty="0"/>
              <a:t> or </a:t>
            </a:r>
            <a:r>
              <a:rPr lang="en-US" b="1" dirty="0"/>
              <a:t>non-human</a:t>
            </a:r>
            <a:r>
              <a:rPr lang="en-US" dirty="0"/>
              <a:t> </a:t>
            </a:r>
            <a:r>
              <a:rPr lang="en-US" dirty="0" smtClean="0"/>
              <a:t>genomic data </a:t>
            </a:r>
            <a:r>
              <a:rPr lang="en-US" dirty="0"/>
              <a:t>as well as the use of these data for subsequent </a:t>
            </a:r>
            <a:r>
              <a:rPr lang="en-US" dirty="0" smtClean="0"/>
              <a:t>research</a:t>
            </a:r>
          </a:p>
          <a:p>
            <a:endParaRPr lang="en-US" dirty="0"/>
          </a:p>
          <a:p>
            <a:r>
              <a:rPr lang="en-US" dirty="0" smtClean="0"/>
              <a:t>Large</a:t>
            </a:r>
            <a:r>
              <a:rPr lang="en-US" dirty="0"/>
              <a:t>-scale data include data from genome-wide association studies (GWAS) and single </a:t>
            </a:r>
            <a:r>
              <a:rPr lang="en-US" dirty="0" smtClean="0"/>
              <a:t>nucleotide polymorphism </a:t>
            </a:r>
            <a:r>
              <a:rPr lang="en-US" dirty="0"/>
              <a:t>(SNP) arrays, as well as genome sequence, </a:t>
            </a:r>
            <a:r>
              <a:rPr lang="en-US" dirty="0" err="1"/>
              <a:t>transcriptomic</a:t>
            </a:r>
            <a:r>
              <a:rPr lang="en-US" dirty="0"/>
              <a:t>, </a:t>
            </a:r>
            <a:r>
              <a:rPr lang="en-US" dirty="0" err="1"/>
              <a:t>metagenomic</a:t>
            </a:r>
            <a:r>
              <a:rPr lang="en-US" dirty="0"/>
              <a:t>, </a:t>
            </a:r>
            <a:r>
              <a:rPr lang="en-US" dirty="0" err="1"/>
              <a:t>epigenomic</a:t>
            </a:r>
            <a:r>
              <a:rPr lang="en-US" dirty="0"/>
              <a:t>, </a:t>
            </a:r>
            <a:r>
              <a:rPr lang="en-US" dirty="0" smtClean="0"/>
              <a:t>and gene </a:t>
            </a:r>
            <a:r>
              <a:rPr lang="en-US" dirty="0"/>
              <a:t>expression data, </a:t>
            </a:r>
            <a:r>
              <a:rPr lang="en-US" b="1" dirty="0"/>
              <a:t>irrespective of funding level and funding </a:t>
            </a:r>
            <a:r>
              <a:rPr lang="en-US" b="1" dirty="0" smtClean="0"/>
              <a:t>mechanism</a:t>
            </a:r>
            <a:endParaRPr lang="en-US" b="1" dirty="0"/>
          </a:p>
        </p:txBody>
      </p:sp>
      <p:sp>
        <p:nvSpPr>
          <p:cNvPr id="4" name="TextBox 3"/>
          <p:cNvSpPr txBox="1"/>
          <p:nvPr/>
        </p:nvSpPr>
        <p:spPr>
          <a:xfrm>
            <a:off x="3566514" y="284856"/>
            <a:ext cx="2017299" cy="584776"/>
          </a:xfrm>
          <a:prstGeom prst="rect">
            <a:avLst/>
          </a:prstGeom>
          <a:noFill/>
        </p:spPr>
        <p:txBody>
          <a:bodyPr wrap="none" rtlCol="0">
            <a:spAutoFit/>
          </a:bodyPr>
          <a:lstStyle/>
          <a:p>
            <a:r>
              <a:rPr lang="en-US" sz="3200" b="1" dirty="0" smtClean="0">
                <a:solidFill>
                  <a:schemeClr val="bg1"/>
                </a:solidFill>
              </a:rPr>
              <a:t>GDS Scope</a:t>
            </a:r>
            <a:endParaRPr lang="en-US" sz="3200" b="1" dirty="0">
              <a:solidFill>
                <a:schemeClr val="bg1"/>
              </a:solidFill>
            </a:endParaRPr>
          </a:p>
        </p:txBody>
      </p:sp>
    </p:spTree>
    <p:extLst>
      <p:ext uri="{BB962C8B-B14F-4D97-AF65-F5344CB8AC3E}">
        <p14:creationId xmlns:p14="http://schemas.microsoft.com/office/powerpoint/2010/main" val="354101070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extLst>
              <p:ext uri="{D42A27DB-BD31-4B8C-83A1-F6EECF244321}">
                <p14:modId xmlns:p14="http://schemas.microsoft.com/office/powerpoint/2010/main" val="4254912746"/>
              </p:ext>
            </p:extLst>
          </p:nvPr>
        </p:nvGraphicFramePr>
        <p:xfrm>
          <a:off x="1600200" y="1143000"/>
          <a:ext cx="7104063" cy="4973637"/>
        </p:xfrm>
        <a:graphic>
          <a:graphicData uri="http://schemas.openxmlformats.org/presentationml/2006/ole">
            <mc:AlternateContent xmlns:mc="http://schemas.openxmlformats.org/markup-compatibility/2006">
              <mc:Choice xmlns:v="urn:schemas-microsoft-com:vml" Requires="v">
                <p:oleObj spid="_x0000_s5288" name="Document" r:id="rId4" imgW="6083300" imgH="4673600" progId="Word.Document.12">
                  <p:embed/>
                </p:oleObj>
              </mc:Choice>
              <mc:Fallback>
                <p:oleObj name="Document" r:id="rId4" imgW="6083300" imgH="4673600" progId="Word.Document.12">
                  <p:embed/>
                  <p:pic>
                    <p:nvPicPr>
                      <p:cNvPr id="0" name=""/>
                      <p:cNvPicPr/>
                      <p:nvPr/>
                    </p:nvPicPr>
                    <p:blipFill>
                      <a:blip r:embed="rId5"/>
                      <a:stretch>
                        <a:fillRect/>
                      </a:stretch>
                    </p:blipFill>
                    <p:spPr>
                      <a:xfrm>
                        <a:off x="1600200" y="1143000"/>
                        <a:ext cx="7104063" cy="4973637"/>
                      </a:xfrm>
                      <a:prstGeom prst="rect">
                        <a:avLst/>
                      </a:prstGeom>
                    </p:spPr>
                  </p:pic>
                </p:oleObj>
              </mc:Fallback>
            </mc:AlternateContent>
          </a:graphicData>
        </a:graphic>
      </p:graphicFrame>
      <p:sp>
        <p:nvSpPr>
          <p:cNvPr id="3" name="TextBox 2"/>
          <p:cNvSpPr txBox="1"/>
          <p:nvPr/>
        </p:nvSpPr>
        <p:spPr>
          <a:xfrm>
            <a:off x="1371600" y="144379"/>
            <a:ext cx="7772400" cy="523220"/>
          </a:xfrm>
          <a:prstGeom prst="rect">
            <a:avLst/>
          </a:prstGeom>
          <a:noFill/>
        </p:spPr>
        <p:txBody>
          <a:bodyPr wrap="square" rtlCol="0">
            <a:spAutoFit/>
          </a:bodyPr>
          <a:lstStyle/>
          <a:p>
            <a:pPr algn="ctr"/>
            <a:r>
              <a:rPr lang="en-US" sz="2800" b="1" dirty="0" smtClean="0">
                <a:solidFill>
                  <a:schemeClr val="bg1"/>
                </a:solidFill>
                <a:effectLst>
                  <a:outerShdw blurRad="38100" dist="38100" dir="2700000" algn="tl">
                    <a:srgbClr val="000000">
                      <a:alpha val="43137"/>
                    </a:srgbClr>
                  </a:outerShdw>
                </a:effectLst>
                <a:latin typeface="+mn-lt"/>
              </a:rPr>
              <a:t>Thresholds for Data Sharing Expectations</a:t>
            </a:r>
            <a:endParaRPr lang="en-US" sz="2000" dirty="0">
              <a:solidFill>
                <a:schemeClr val="bg1"/>
              </a:solidFill>
              <a:latin typeface="+mn-lt"/>
            </a:endParaRPr>
          </a:p>
        </p:txBody>
      </p:sp>
      <p:sp>
        <p:nvSpPr>
          <p:cNvPr id="6" name="TextBox 5"/>
          <p:cNvSpPr txBox="1"/>
          <p:nvPr/>
        </p:nvSpPr>
        <p:spPr>
          <a:xfrm>
            <a:off x="1371600" y="5950803"/>
            <a:ext cx="7772400" cy="830997"/>
          </a:xfrm>
          <a:prstGeom prst="rect">
            <a:avLst/>
          </a:prstGeom>
          <a:noFill/>
        </p:spPr>
        <p:txBody>
          <a:bodyPr wrap="square" rtlCol="0">
            <a:spAutoFit/>
          </a:bodyPr>
          <a:lstStyle/>
          <a:p>
            <a:pPr algn="just"/>
            <a:r>
              <a:rPr lang="en-US" sz="1600" b="1" dirty="0" smtClean="0">
                <a:latin typeface="+mn-lt"/>
              </a:rPr>
              <a:t>* </a:t>
            </a:r>
            <a:r>
              <a:rPr lang="en-US" sz="1600" b="1" dirty="0" smtClean="0">
                <a:solidFill>
                  <a:srgbClr val="FF0000"/>
                </a:solidFill>
                <a:latin typeface="+mn-lt"/>
              </a:rPr>
              <a:t>Includes </a:t>
            </a:r>
            <a:r>
              <a:rPr lang="en-US" sz="1600" b="1" dirty="0">
                <a:solidFill>
                  <a:srgbClr val="FF0000"/>
                </a:solidFill>
                <a:latin typeface="+mn-lt"/>
              </a:rPr>
              <a:t>distinct individuals, species, strains, samples, treatments, time points, tissues, etc. </a:t>
            </a:r>
          </a:p>
          <a:p>
            <a:pPr algn="just"/>
            <a:r>
              <a:rPr lang="en-US" sz="1600" b="1" dirty="0" smtClean="0">
                <a:latin typeface="+mn-lt"/>
              </a:rPr>
              <a:t>Example: Data </a:t>
            </a:r>
            <a:r>
              <a:rPr lang="en-US" sz="1600" b="1" dirty="0">
                <a:latin typeface="+mn-lt"/>
              </a:rPr>
              <a:t>from 25 patients at 4 time points after treatment would reach a 100 sample threshold; Data from 50 tumor-normal comparisons would reach a 100 sample threshold</a:t>
            </a:r>
            <a:r>
              <a:rPr lang="en-US" sz="1600" b="1" dirty="0" smtClean="0">
                <a:latin typeface="+mn-lt"/>
              </a:rPr>
              <a:t>.</a:t>
            </a:r>
            <a:endParaRPr lang="en-US" sz="1600" b="1" dirty="0">
              <a:latin typeface="+mn-lt"/>
            </a:endParaRPr>
          </a:p>
        </p:txBody>
      </p:sp>
    </p:spTree>
    <p:extLst>
      <p:ext uri="{BB962C8B-B14F-4D97-AF65-F5344CB8AC3E}">
        <p14:creationId xmlns:p14="http://schemas.microsoft.com/office/powerpoint/2010/main" val="128045206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p_plan2">
  <a:themeElements>
    <a:clrScheme name="Op_plan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p_plan2">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charset="0"/>
          </a:defRPr>
        </a:defPPr>
      </a:lstStyle>
    </a:lnDef>
  </a:objectDefaults>
  <a:extraClrSchemeLst>
    <a:extraClrScheme>
      <a:clrScheme name="Op_plan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p_plan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p_plan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p_plan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p_plan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p_plan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p_plan2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p_plan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p_plan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p_plan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p_plan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p_plan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NCI_slide_template</Template>
  <TotalTime>1766</TotalTime>
  <Words>2855</Words>
  <Application>Microsoft Macintosh PowerPoint</Application>
  <PresentationFormat>On-screen Show (4:3)</PresentationFormat>
  <Paragraphs>290</Paragraphs>
  <Slides>35</Slides>
  <Notes>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35</vt:i4>
      </vt:variant>
    </vt:vector>
  </HeadingPairs>
  <TitlesOfParts>
    <vt:vector size="37" baseType="lpstr">
      <vt:lpstr>Op_plan2</vt:lpstr>
      <vt:lpstr>Document</vt:lpstr>
      <vt:lpstr>NIH Genomic Data Sharing (GDS) Policy</vt:lpstr>
      <vt:lpstr>PowerPoint Presentation</vt:lpstr>
      <vt:lpstr>Brief Overview</vt:lpstr>
      <vt:lpstr>PowerPoint Presentation</vt:lpstr>
      <vt:lpstr>PowerPoint Presentation</vt:lpstr>
      <vt:lpstr>PowerPoint Presentation</vt:lpstr>
      <vt:lpstr>Scope and Applicability</vt:lpstr>
      <vt:lpstr>PowerPoint Presentation</vt:lpstr>
      <vt:lpstr>PowerPoint Presentation</vt:lpstr>
      <vt:lpstr>Shareable Data: Additional Criteria</vt:lpstr>
      <vt:lpstr>Examples of Research Outside the Scope of the GDS Policy</vt:lpstr>
      <vt:lpstr>Genomic Data Sharing versus Human Data Sharing Policies: Similarities and Differences </vt:lpstr>
      <vt:lpstr>Data Standards</vt:lpstr>
      <vt:lpstr>Minimal Information Guidelines </vt:lpstr>
      <vt:lpstr>Human and Non-Human Genomic Data Repositories</vt:lpstr>
      <vt:lpstr>The Data Sharing Process</vt:lpstr>
      <vt:lpstr>Key Documents: Genomic Data Sharing Plan (GDSP) </vt:lpstr>
      <vt:lpstr>Genomic Data Sharing Plan contd. </vt:lpstr>
      <vt:lpstr>Key Documents: Institutional Certification  </vt:lpstr>
      <vt:lpstr>Institutional Certification contd. </vt:lpstr>
      <vt:lpstr>Institutional Certification contd. </vt:lpstr>
      <vt:lpstr>Institutional Certification contd.</vt:lpstr>
      <vt:lpstr>PowerPoint Presentation</vt:lpstr>
      <vt:lpstr>PowerPoint Presentation</vt:lpstr>
      <vt:lpstr>Requests for Exceptions to Data Sharing</vt:lpstr>
      <vt:lpstr>Requests for Exceptions to Data Sharing, contd.</vt:lpstr>
      <vt:lpstr>Requests for Exceptions to Data Sharing</vt:lpstr>
      <vt:lpstr>Governance, Infrastructure, Resources</vt:lpstr>
      <vt:lpstr>Governance</vt:lpstr>
      <vt:lpstr>Genomic Program Administrator (GPA)</vt:lpstr>
      <vt:lpstr>GPA Administrator</vt:lpstr>
      <vt:lpstr>CCR and NCI Infrastructure</vt:lpstr>
      <vt:lpstr>CCR and NCI Infrastructures, continued</vt:lpstr>
      <vt:lpstr>CCR and NCI Infrastructures, continued</vt:lpstr>
      <vt:lpstr>Questions and Answers</vt:lpstr>
    </vt:vector>
  </TitlesOfParts>
  <Company>NIH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Purkayastha, Anjan (NIH/NCI) [C]</dc:creator>
  <cp:lastModifiedBy>Purkayastha, Anjan (NIH/NCI) [C]</cp:lastModifiedBy>
  <cp:revision>351</cp:revision>
  <cp:lastPrinted>2015-10-05T13:55:22Z</cp:lastPrinted>
  <dcterms:created xsi:type="dcterms:W3CDTF">2015-08-15T15:45:11Z</dcterms:created>
  <dcterms:modified xsi:type="dcterms:W3CDTF">2015-12-01T14:34:15Z</dcterms:modified>
</cp:coreProperties>
</file>